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256" r:id="rId2"/>
    <p:sldId id="269" r:id="rId3"/>
    <p:sldId id="270" r:id="rId4"/>
    <p:sldId id="271" r:id="rId5"/>
    <p:sldId id="272" r:id="rId6"/>
    <p:sldId id="273" r:id="rId7"/>
    <p:sldId id="274" r:id="rId8"/>
    <p:sldId id="275" r:id="rId9"/>
    <p:sldId id="276" r:id="rId10"/>
    <p:sldId id="260" r:id="rId11"/>
    <p:sldId id="277" r:id="rId12"/>
    <p:sldId id="261" r:id="rId13"/>
    <p:sldId id="279" r:id="rId14"/>
    <p:sldId id="280" r:id="rId15"/>
    <p:sldId id="278" r:id="rId16"/>
    <p:sldId id="263" r:id="rId17"/>
    <p:sldId id="282" r:id="rId18"/>
    <p:sldId id="264" r:id="rId19"/>
    <p:sldId id="283" r:id="rId20"/>
    <p:sldId id="284" r:id="rId21"/>
    <p:sldId id="285" r:id="rId22"/>
    <p:sldId id="286" r:id="rId23"/>
    <p:sldId id="265" r:id="rId24"/>
    <p:sldId id="268" r:id="rId25"/>
    <p:sldId id="281" r:id="rId26"/>
    <p:sldId id="287" r:id="rId27"/>
  </p:sldIdLst>
  <p:sldSz cx="9144000" cy="6858000" type="screen4x3"/>
  <p:notesSz cx="6858000" cy="9144000"/>
  <p:embeddedFontLst>
    <p:embeddedFont>
      <p:font typeface="Wingdings 2" pitchFamily="18" charset="2"/>
      <p:regular r:id="rId28"/>
    </p:embeddedFont>
    <p:embeddedFont>
      <p:font typeface="Wingdings 3" pitchFamily="18" charset="2"/>
      <p:regular r:id="rId29"/>
    </p:embeddedFont>
    <p:embeddedFont>
      <p:font typeface="Corbel"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02DCDBDA-B680-47DD-8F2F-036D7785B119}" type="datetimeFigureOut">
              <a:rPr lang="en-US" smtClean="0"/>
              <a:pPr/>
              <a:t>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EBB5D-B647-4F83-A9CE-9D52187D934C}"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DCDBDA-B680-47DD-8F2F-036D7785B119}" type="datetimeFigureOut">
              <a:rPr lang="en-US" smtClean="0"/>
              <a:pPr/>
              <a:t>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EBB5D-B647-4F83-A9CE-9D52187D93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DCDBDA-B680-47DD-8F2F-036D7785B119}" type="datetimeFigureOut">
              <a:rPr lang="en-US" smtClean="0"/>
              <a:pPr/>
              <a:t>2/6/2012</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E03EBB5D-B647-4F83-A9CE-9D52187D93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DCDBDA-B680-47DD-8F2F-036D7785B119}" type="datetimeFigureOut">
              <a:rPr lang="en-US" smtClean="0"/>
              <a:pPr/>
              <a:t>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EBB5D-B647-4F83-A9CE-9D52187D93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2DCDBDA-B680-47DD-8F2F-036D7785B119}" type="datetimeFigureOut">
              <a:rPr lang="en-US" smtClean="0"/>
              <a:pPr/>
              <a:t>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EBB5D-B647-4F83-A9CE-9D52187D934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DCDBDA-B680-47DD-8F2F-036D7785B119}" type="datetimeFigureOut">
              <a:rPr lang="en-US" smtClean="0"/>
              <a:pPr/>
              <a:t>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EBB5D-B647-4F83-A9CE-9D52187D93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2DCDBDA-B680-47DD-8F2F-036D7785B119}" type="datetimeFigureOut">
              <a:rPr lang="en-US" smtClean="0"/>
              <a:pPr/>
              <a:t>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EBB5D-B647-4F83-A9CE-9D52187D93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2DCDBDA-B680-47DD-8F2F-036D7785B119}" type="datetimeFigureOut">
              <a:rPr lang="en-US" smtClean="0"/>
              <a:pPr/>
              <a:t>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EBB5D-B647-4F83-A9CE-9D52187D93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CDBDA-B680-47DD-8F2F-036D7785B119}" type="datetimeFigureOut">
              <a:rPr lang="en-US" smtClean="0"/>
              <a:pPr/>
              <a:t>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EBB5D-B647-4F83-A9CE-9D52187D93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2DCDBDA-B680-47DD-8F2F-036D7785B119}" type="datetimeFigureOut">
              <a:rPr lang="en-US" smtClean="0"/>
              <a:pPr/>
              <a:t>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EBB5D-B647-4F83-A9CE-9D52187D934C}"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02DCDBDA-B680-47DD-8F2F-036D7785B119}" type="datetimeFigureOut">
              <a:rPr lang="en-US" smtClean="0"/>
              <a:pPr/>
              <a:t>2/6/2012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03EBB5D-B647-4F83-A9CE-9D52187D934C}"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02DCDBDA-B680-47DD-8F2F-036D7785B119}" type="datetimeFigureOut">
              <a:rPr lang="en-US" smtClean="0"/>
              <a:pPr/>
              <a:t>2/6/2012</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E03EBB5D-B647-4F83-A9CE-9D52187D93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feastoffun.com/wp-content/uploads/2011/04/dna_piggy_final_large-600x600.png" TargetMode="External"/><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youtube.com/watch?v=HUM2rCIUdeI" TargetMode="External"/><Relationship Id="rId3" Type="http://schemas.openxmlformats.org/officeDocument/2006/relationships/hyperlink" Target="http://www.castla.org/" TargetMode="External"/><Relationship Id="rId7" Type="http://schemas.openxmlformats.org/officeDocument/2006/relationships/hyperlink" Target="http://library.thinkquest.org/06aug/01071/preventionofslavery.htm" TargetMode="External"/><Relationship Id="rId2" Type="http://schemas.openxmlformats.org/officeDocument/2006/relationships/hyperlink" Target="http://www.freetheslaves.net/" TargetMode="External"/><Relationship Id="rId1" Type="http://schemas.openxmlformats.org/officeDocument/2006/relationships/slideLayout" Target="../slideLayouts/slideLayout2.xml"/><Relationship Id="rId6" Type="http://schemas.openxmlformats.org/officeDocument/2006/relationships/hyperlink" Target="http://ngm.nationalgeographic.com/ngm/0309/feature1/index.html" TargetMode="External"/><Relationship Id="rId5" Type="http://schemas.openxmlformats.org/officeDocument/2006/relationships/hyperlink" Target="http://www.antislavery.org/english/" TargetMode="External"/><Relationship Id="rId4" Type="http://schemas.openxmlformats.org/officeDocument/2006/relationships/hyperlink" Target="http://www.amnesty.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www.youtube.com/watch?v=HUM2rCIUdeI"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3526" t="20513" r="42628" b="12821"/>
          <a:stretch>
            <a:fillRect/>
          </a:stretch>
        </p:blipFill>
        <p:spPr bwMode="auto">
          <a:xfrm>
            <a:off x="1905000" y="1676400"/>
            <a:ext cx="5334000" cy="491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Assignments</a:t>
            </a:r>
            <a:endParaRPr lang="en-US" dirty="0"/>
          </a:p>
        </p:txBody>
      </p:sp>
      <p:sp>
        <p:nvSpPr>
          <p:cNvPr id="3" name="Content Placeholder 2"/>
          <p:cNvSpPr>
            <a:spLocks noGrp="1"/>
          </p:cNvSpPr>
          <p:nvPr>
            <p:ph idx="1"/>
          </p:nvPr>
        </p:nvSpPr>
        <p:spPr/>
        <p:txBody>
          <a:bodyPr/>
          <a:lstStyle/>
          <a:p>
            <a:r>
              <a:rPr lang="en-US" dirty="0"/>
              <a:t>We will spend the next few days researching the problem of </a:t>
            </a:r>
            <a:r>
              <a:rPr lang="en-US" b="1" dirty="0"/>
              <a:t>modern slavery </a:t>
            </a:r>
            <a:r>
              <a:rPr lang="en-US" dirty="0"/>
              <a:t>and creating a print advertisement that will educate your peers on the subject.  </a:t>
            </a:r>
            <a:endParaRPr lang="en-US" dirty="0" smtClean="0"/>
          </a:p>
          <a:p>
            <a:r>
              <a:rPr lang="en-US" dirty="0" smtClean="0"/>
              <a:t>Assignment #1: Ad / poster</a:t>
            </a:r>
          </a:p>
          <a:p>
            <a:r>
              <a:rPr lang="en-US" dirty="0" smtClean="0"/>
              <a:t>Assignment # 2: Rationale for your ad</a:t>
            </a:r>
          </a:p>
          <a:p>
            <a:r>
              <a:rPr lang="en-US" dirty="0" smtClean="0"/>
              <a:t>Assignment # 3: Reading &amp; Questions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 # 1: Ad / Poster</a:t>
            </a:r>
            <a:endParaRPr lang="en-CA" dirty="0"/>
          </a:p>
        </p:txBody>
      </p:sp>
      <p:sp>
        <p:nvSpPr>
          <p:cNvPr id="3" name="Content Placeholder 2"/>
          <p:cNvSpPr>
            <a:spLocks noGrp="1"/>
          </p:cNvSpPr>
          <p:nvPr>
            <p:ph idx="1"/>
          </p:nvPr>
        </p:nvSpPr>
        <p:spPr/>
        <p:txBody>
          <a:bodyPr/>
          <a:lstStyle/>
          <a:p>
            <a:r>
              <a:rPr lang="en-US" dirty="0"/>
              <a:t>Create a print ad or poster about modern day slavery.  </a:t>
            </a:r>
          </a:p>
          <a:p>
            <a:pPr>
              <a:buNone/>
            </a:pPr>
            <a:r>
              <a:rPr lang="en-US" b="1" dirty="0"/>
              <a:t>Each ad/poster </a:t>
            </a:r>
            <a:r>
              <a:rPr lang="en-US" b="1" dirty="0" smtClean="0"/>
              <a:t>should include: </a:t>
            </a:r>
            <a:endParaRPr lang="en-US" b="1" dirty="0"/>
          </a:p>
          <a:p>
            <a:r>
              <a:rPr lang="en-US" dirty="0" smtClean="0"/>
              <a:t>A </a:t>
            </a:r>
            <a:r>
              <a:rPr lang="en-US" dirty="0"/>
              <a:t>visual element (picture, drawing, etc.) </a:t>
            </a:r>
          </a:p>
          <a:p>
            <a:r>
              <a:rPr lang="en-US" dirty="0" smtClean="0"/>
              <a:t>A copy </a:t>
            </a:r>
            <a:r>
              <a:rPr lang="en-US" dirty="0"/>
              <a:t>(writing that informs the </a:t>
            </a:r>
            <a:r>
              <a:rPr lang="en-US" dirty="0" smtClean="0"/>
              <a:t>reader about some important information about slavery) </a:t>
            </a:r>
          </a:p>
          <a:p>
            <a:r>
              <a:rPr lang="en-US" dirty="0"/>
              <a:t>W</a:t>
            </a:r>
            <a:r>
              <a:rPr lang="en-US" dirty="0" smtClean="0"/>
              <a:t>ow factor</a:t>
            </a:r>
          </a:p>
          <a:p>
            <a:r>
              <a:rPr lang="en-US" dirty="0" smtClean="0"/>
              <a:t>Point of view</a:t>
            </a:r>
            <a:endParaRPr lang="en-US" dirty="0"/>
          </a:p>
          <a:p>
            <a:pPr marL="118872" indent="0">
              <a:buNone/>
            </a:pPr>
            <a:endParaRPr lang="en-CA" dirty="0"/>
          </a:p>
        </p:txBody>
      </p:sp>
    </p:spTree>
    <p:extLst>
      <p:ext uri="{BB962C8B-B14F-4D97-AF65-F5344CB8AC3E}">
        <p14:creationId xmlns:p14="http://schemas.microsoft.com/office/powerpoint/2010/main" val="191808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of View: Against Slavery</a:t>
            </a:r>
            <a:endParaRPr lang="en-US" dirty="0"/>
          </a:p>
        </p:txBody>
      </p:sp>
      <p:pic>
        <p:nvPicPr>
          <p:cNvPr id="2052" name="Picture 4" descr="http://ftsblog.net/wp-content/uploads/2012/01/anti-slavery-international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178" y="1828800"/>
            <a:ext cx="4512857" cy="421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eastoffun.com/wp-content/uploads/2011/04/dna_piggy_final_large-600x600-300x300.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9600" y="1828800"/>
            <a:ext cx="4212000" cy="421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ftsblog.net/wp-content/uploads/2010/10/woman-3.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09800"/>
            <a:ext cx="5265589" cy="3505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rotWithShape="1">
          <a:blip r:embed="rId3" cstate="print"/>
          <a:srcRect l="1315" t="6728" r="54605" b="6728"/>
          <a:stretch/>
        </p:blipFill>
        <p:spPr bwMode="auto">
          <a:xfrm>
            <a:off x="5334415" y="1600200"/>
            <a:ext cx="3885785" cy="4902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59399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avisnet.com/notforsale/images/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54" y="2057400"/>
            <a:ext cx="9079309"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9745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of View: For Slavery</a:t>
            </a:r>
            <a:endParaRPr lang="en-CA" dirty="0"/>
          </a:p>
        </p:txBody>
      </p:sp>
      <p:pic>
        <p:nvPicPr>
          <p:cNvPr id="3074" name="Picture 2" descr="http://www.sjteach.org/slavead.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4" y="1600200"/>
            <a:ext cx="4201121" cy="5105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2.bp.blogspot.com/-XIhtPNnT57o/TgC5T7yALhI/AAAAAAAAEag/_8UUquHQwdw/s1600/Human-Trafficking-of-Adults-and-Children-result-in-Sex-Slaves%255B1%255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2725" y="1752600"/>
            <a:ext cx="453507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64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 2: Rationale</a:t>
            </a:r>
            <a:endParaRPr lang="en-US" dirty="0"/>
          </a:p>
        </p:txBody>
      </p:sp>
      <p:sp>
        <p:nvSpPr>
          <p:cNvPr id="3" name="Content Placeholder 2"/>
          <p:cNvSpPr>
            <a:spLocks noGrp="1"/>
          </p:cNvSpPr>
          <p:nvPr>
            <p:ph idx="1"/>
          </p:nvPr>
        </p:nvSpPr>
        <p:spPr/>
        <p:txBody>
          <a:bodyPr/>
          <a:lstStyle/>
          <a:p>
            <a:r>
              <a:rPr lang="en-US" b="1" dirty="0"/>
              <a:t>Write</a:t>
            </a:r>
            <a:r>
              <a:rPr lang="en-US" dirty="0"/>
              <a:t> a </a:t>
            </a:r>
            <a:r>
              <a:rPr lang="en-US" b="1" u="sng" dirty="0" smtClean="0"/>
              <a:t>rationale </a:t>
            </a:r>
            <a:r>
              <a:rPr lang="en-US" dirty="0" smtClean="0"/>
              <a:t>for </a:t>
            </a:r>
            <a:r>
              <a:rPr lang="en-US" dirty="0"/>
              <a:t>the print </a:t>
            </a:r>
            <a:r>
              <a:rPr lang="en-US" dirty="0" smtClean="0"/>
              <a:t>ad/poster.</a:t>
            </a:r>
            <a:r>
              <a:rPr lang="en-US" dirty="0"/>
              <a:t>  </a:t>
            </a:r>
            <a:endParaRPr lang="en-US" dirty="0" smtClean="0"/>
          </a:p>
          <a:p>
            <a:endParaRPr lang="en-US" dirty="0" smtClean="0"/>
          </a:p>
          <a:p>
            <a:r>
              <a:rPr lang="en-US" dirty="0" smtClean="0"/>
              <a:t>The </a:t>
            </a:r>
            <a:r>
              <a:rPr lang="en-US" dirty="0"/>
              <a:t>aspects of your rationale should be presented on </a:t>
            </a:r>
            <a:r>
              <a:rPr lang="en-US" dirty="0" smtClean="0"/>
              <a:t>paper or PowerPoint.</a:t>
            </a:r>
          </a:p>
          <a:p>
            <a:endParaRPr lang="en-US" dirty="0"/>
          </a:p>
          <a:p>
            <a:r>
              <a:rPr lang="en-US" dirty="0" smtClean="0"/>
              <a:t>You will be presenting your work to the class.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Rationale</a:t>
            </a:r>
            <a:endParaRPr lang="en-CA" dirty="0"/>
          </a:p>
        </p:txBody>
      </p:sp>
      <p:sp>
        <p:nvSpPr>
          <p:cNvPr id="3" name="Content Placeholder 2"/>
          <p:cNvSpPr>
            <a:spLocks noGrp="1"/>
          </p:cNvSpPr>
          <p:nvPr>
            <p:ph idx="1"/>
          </p:nvPr>
        </p:nvSpPr>
        <p:spPr/>
        <p:txBody>
          <a:bodyPr/>
          <a:lstStyle/>
          <a:p>
            <a:r>
              <a:rPr lang="en-CA" dirty="0"/>
              <a:t>An explanation of the basis </a:t>
            </a:r>
            <a:r>
              <a:rPr lang="en-CA" dirty="0" smtClean="0"/>
              <a:t>for your point of view</a:t>
            </a:r>
          </a:p>
          <a:p>
            <a:r>
              <a:rPr lang="en-CA" dirty="0" smtClean="0"/>
              <a:t>A </a:t>
            </a:r>
            <a:r>
              <a:rPr lang="en-CA" dirty="0"/>
              <a:t>justification or rationalization for </a:t>
            </a:r>
            <a:r>
              <a:rPr lang="en-CA" dirty="0" smtClean="0"/>
              <a:t>your argument.</a:t>
            </a:r>
          </a:p>
          <a:p>
            <a:r>
              <a:rPr lang="en-US" dirty="0" smtClean="0"/>
              <a:t>Your explanation.</a:t>
            </a:r>
            <a:endParaRPr lang="en-CA" dirty="0"/>
          </a:p>
        </p:txBody>
      </p:sp>
    </p:spTree>
    <p:extLst>
      <p:ext uri="{BB962C8B-B14F-4D97-AF65-F5344CB8AC3E}">
        <p14:creationId xmlns:p14="http://schemas.microsoft.com/office/powerpoint/2010/main" val="319095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#2: Rationale</a:t>
            </a:r>
            <a:endParaRPr lang="en-US" dirty="0"/>
          </a:p>
        </p:txBody>
      </p:sp>
      <p:sp>
        <p:nvSpPr>
          <p:cNvPr id="3" name="Content Placeholder 2"/>
          <p:cNvSpPr>
            <a:spLocks noGrp="1"/>
          </p:cNvSpPr>
          <p:nvPr>
            <p:ph idx="1"/>
          </p:nvPr>
        </p:nvSpPr>
        <p:spPr/>
        <p:txBody>
          <a:bodyPr>
            <a:normAutofit/>
          </a:bodyPr>
          <a:lstStyle/>
          <a:p>
            <a:r>
              <a:rPr lang="en-US" dirty="0"/>
              <a:t>Include a summary of modern day slavery. </a:t>
            </a:r>
          </a:p>
          <a:p>
            <a:r>
              <a:rPr lang="en-US" dirty="0"/>
              <a:t>How do people become slaves?  What are they promised? </a:t>
            </a:r>
          </a:p>
          <a:p>
            <a:r>
              <a:rPr lang="en-US" dirty="0"/>
              <a:t>What types of slavery are practiced in which areas of the world? </a:t>
            </a:r>
          </a:p>
          <a:p>
            <a:r>
              <a:rPr lang="en-US" dirty="0"/>
              <a:t>How many people are involved in slavery all over the world? </a:t>
            </a:r>
          </a:p>
          <a:p>
            <a:r>
              <a:rPr lang="en-US" dirty="0" smtClean="0"/>
              <a:t>Explain how modern </a:t>
            </a:r>
            <a:r>
              <a:rPr lang="en-US" dirty="0"/>
              <a:t>day </a:t>
            </a:r>
            <a:r>
              <a:rPr lang="en-US" dirty="0" smtClean="0"/>
              <a:t>slaves are treated? </a:t>
            </a:r>
            <a:endParaRPr lang="en-US" dirty="0"/>
          </a:p>
          <a:p>
            <a:r>
              <a:rPr lang="en-US" dirty="0" smtClean="0"/>
              <a:t>What is your target audience? Why?</a:t>
            </a:r>
            <a:endParaRPr lang="en-US"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Assignment # 3: Reading &amp; Questions</a:t>
            </a:r>
            <a:endParaRPr lang="en-US" dirty="0"/>
          </a:p>
        </p:txBody>
      </p:sp>
      <p:sp>
        <p:nvSpPr>
          <p:cNvPr id="3" name="Content Placeholder 2"/>
          <p:cNvSpPr>
            <a:spLocks noGrp="1"/>
          </p:cNvSpPr>
          <p:nvPr>
            <p:ph idx="1"/>
          </p:nvPr>
        </p:nvSpPr>
        <p:spPr/>
        <p:txBody>
          <a:bodyPr/>
          <a:lstStyle/>
          <a:p>
            <a:r>
              <a:rPr lang="en-US" dirty="0" smtClean="0"/>
              <a:t>You will be assigned a book to read on the subject of slavery.</a:t>
            </a:r>
          </a:p>
          <a:p>
            <a:r>
              <a:rPr lang="en-US" dirty="0" smtClean="0"/>
              <a:t>After you read each chapter, write 8-10 questions for each chapter.</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067800" cy="5181600"/>
          </a:xfrm>
        </p:spPr>
        <p:txBody>
          <a:bodyPr>
            <a:normAutofit/>
          </a:bodyPr>
          <a:lstStyle/>
          <a:p>
            <a:pPr marL="118872" indent="0">
              <a:buNone/>
            </a:pPr>
            <a:r>
              <a:rPr lang="en-US" dirty="0" smtClean="0"/>
              <a:t>I </a:t>
            </a:r>
            <a:r>
              <a:rPr lang="en-US" dirty="0"/>
              <a:t>have had two masters. My first master's name was Anthony. I do not remember his first name. He was generally called Captain Anthony--a title which, I presume, he acquired by sailing a craft on the Chesapeake Bay. He was not considered a rich slaveholder. He owned two or three farms, and about thirty slaves. His farms and slaves were under the care of an overseer. The overseer's name was Plummer. Mr. Plummer was a miserable drunkard, a profane swearer, and a savage monster. </a:t>
            </a:r>
            <a:endParaRPr lang="en-CA" dirty="0"/>
          </a:p>
        </p:txBody>
      </p:sp>
      <p:sp>
        <p:nvSpPr>
          <p:cNvPr id="4" name="Title 1"/>
          <p:cNvSpPr>
            <a:spLocks noGrp="1"/>
          </p:cNvSpPr>
          <p:nvPr>
            <p:ph type="title"/>
          </p:nvPr>
        </p:nvSpPr>
        <p:spPr>
          <a:xfrm>
            <a:off x="457200" y="155448"/>
            <a:ext cx="7239000" cy="1252728"/>
          </a:xfrm>
        </p:spPr>
        <p:txBody>
          <a:bodyPr>
            <a:normAutofit fontScale="90000"/>
          </a:bodyPr>
          <a:lstStyle/>
          <a:p>
            <a:r>
              <a:rPr lang="en-US" dirty="0" smtClean="0"/>
              <a:t>Frederick Douglass 1818-1895</a:t>
            </a:r>
            <a:endParaRPr lang="en-CA" dirty="0"/>
          </a:p>
        </p:txBody>
      </p:sp>
      <p:pic>
        <p:nvPicPr>
          <p:cNvPr id="1026" name="Picture 2" descr="http://upload.wikimedia.org/wikipedia/commons/thumb/1/1c/Frederick_Douglass_portrait.jpg/240px-Frederick_Douglass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0"/>
            <a:ext cx="990600"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57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Questions Should…</a:t>
            </a:r>
            <a:endParaRPr lang="en-US" dirty="0"/>
          </a:p>
        </p:txBody>
      </p:sp>
      <p:sp>
        <p:nvSpPr>
          <p:cNvPr id="3" name="Content Placeholder 2"/>
          <p:cNvSpPr>
            <a:spLocks noGrp="1"/>
          </p:cNvSpPr>
          <p:nvPr>
            <p:ph idx="1"/>
          </p:nvPr>
        </p:nvSpPr>
        <p:spPr/>
        <p:txBody>
          <a:bodyPr/>
          <a:lstStyle/>
          <a:p>
            <a:r>
              <a:rPr lang="en-US" dirty="0" smtClean="0"/>
              <a:t>Include verbs like: </a:t>
            </a:r>
          </a:p>
          <a:p>
            <a:pPr lvl="2"/>
            <a:r>
              <a:rPr lang="en-US" sz="3200" dirty="0" smtClean="0"/>
              <a:t>Explain</a:t>
            </a:r>
          </a:p>
          <a:p>
            <a:pPr lvl="2"/>
            <a:r>
              <a:rPr lang="en-US" sz="3200" dirty="0" smtClean="0"/>
              <a:t>Describe</a:t>
            </a:r>
          </a:p>
          <a:p>
            <a:pPr lvl="2"/>
            <a:r>
              <a:rPr lang="en-US" sz="3200" dirty="0" smtClean="0"/>
              <a:t>Compare</a:t>
            </a:r>
          </a:p>
          <a:p>
            <a:pPr lvl="2"/>
            <a:r>
              <a:rPr lang="en-US" sz="3200" dirty="0" smtClean="0"/>
              <a:t>Predict</a:t>
            </a:r>
          </a:p>
          <a:p>
            <a:pPr lvl="2"/>
            <a:r>
              <a:rPr lang="en-US" sz="3200" dirty="0" smtClean="0"/>
              <a:t>conclude.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Questions Should…</a:t>
            </a:r>
            <a:endParaRPr lang="en-US" dirty="0"/>
          </a:p>
        </p:txBody>
      </p:sp>
      <p:sp>
        <p:nvSpPr>
          <p:cNvPr id="3" name="Content Placeholder 2"/>
          <p:cNvSpPr>
            <a:spLocks noGrp="1"/>
          </p:cNvSpPr>
          <p:nvPr>
            <p:ph idx="1"/>
          </p:nvPr>
        </p:nvSpPr>
        <p:spPr/>
        <p:txBody>
          <a:bodyPr/>
          <a:lstStyle/>
          <a:p>
            <a:r>
              <a:rPr lang="en-US" dirty="0" smtClean="0"/>
              <a:t>Include phrases like: </a:t>
            </a:r>
          </a:p>
          <a:p>
            <a:pPr marL="925830" lvl="1" indent="-514350"/>
            <a:r>
              <a:rPr lang="en-US" sz="3200" dirty="0" smtClean="0"/>
              <a:t>What if</a:t>
            </a:r>
          </a:p>
          <a:p>
            <a:pPr marL="925830" lvl="1" indent="-514350"/>
            <a:r>
              <a:rPr lang="en-US" sz="3200" dirty="0" smtClean="0"/>
              <a:t>What are the differences</a:t>
            </a:r>
          </a:p>
          <a:p>
            <a:pPr marL="925830" lvl="1" indent="-514350"/>
            <a:r>
              <a:rPr lang="en-US" sz="3200" dirty="0" smtClean="0"/>
              <a:t>What could you conclude</a:t>
            </a:r>
          </a:p>
          <a:p>
            <a:pPr marL="925830" lvl="1" indent="-514350"/>
            <a:r>
              <a:rPr lang="en-US" sz="3200" dirty="0" smtClean="0"/>
              <a:t>Why would</a:t>
            </a:r>
          </a:p>
          <a:p>
            <a:pPr marL="925830" lvl="1" indent="-514350"/>
            <a:endParaRPr lang="en-US"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Once you have written your questions…</a:t>
            </a:r>
            <a:endParaRPr lang="en-US" dirty="0"/>
          </a:p>
        </p:txBody>
      </p:sp>
      <p:sp>
        <p:nvSpPr>
          <p:cNvPr id="3" name="Content Placeholder 2"/>
          <p:cNvSpPr>
            <a:spLocks noGrp="1"/>
          </p:cNvSpPr>
          <p:nvPr>
            <p:ph idx="1"/>
          </p:nvPr>
        </p:nvSpPr>
        <p:spPr/>
        <p:txBody>
          <a:bodyPr/>
          <a:lstStyle/>
          <a:p>
            <a:r>
              <a:rPr lang="en-US" dirty="0" smtClean="0"/>
              <a:t>Discuss your questions within your group. </a:t>
            </a:r>
          </a:p>
          <a:p>
            <a:r>
              <a:rPr lang="en-US" dirty="0" smtClean="0"/>
              <a:t>See if you can answer everyone’s questions.</a:t>
            </a:r>
          </a:p>
          <a:p>
            <a:r>
              <a:rPr lang="en-US" dirty="0" smtClean="0"/>
              <a:t>Are there any differences of opinion?</a:t>
            </a:r>
          </a:p>
          <a:p>
            <a:r>
              <a:rPr lang="en-US" dirty="0" smtClean="0"/>
              <a:t>Are there </a:t>
            </a:r>
            <a:r>
              <a:rPr lang="en-US" smtClean="0"/>
              <a:t>any arguments?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a:bodyPr>
          <a:lstStyle/>
          <a:p>
            <a:r>
              <a:rPr lang="en-US" dirty="0" smtClean="0">
                <a:hlinkClick r:id="rId2"/>
              </a:rPr>
              <a:t>Free the Slaves</a:t>
            </a:r>
            <a:endParaRPr lang="en-US" dirty="0"/>
          </a:p>
          <a:p>
            <a:r>
              <a:rPr lang="en-US" dirty="0" smtClean="0">
                <a:hlinkClick r:id="rId3"/>
              </a:rPr>
              <a:t>Coalition to Stop Trafficking</a:t>
            </a:r>
            <a:endParaRPr lang="en-US" dirty="0"/>
          </a:p>
          <a:p>
            <a:r>
              <a:rPr lang="en-US" dirty="0" smtClean="0">
                <a:hlinkClick r:id="rId4"/>
              </a:rPr>
              <a:t>Amnesty International</a:t>
            </a:r>
            <a:endParaRPr lang="en-US" dirty="0"/>
          </a:p>
          <a:p>
            <a:r>
              <a:rPr lang="en-US" dirty="0" smtClean="0">
                <a:hlinkClick r:id="rId5"/>
              </a:rPr>
              <a:t>Anti Slavery</a:t>
            </a:r>
            <a:endParaRPr lang="en-US" dirty="0" smtClean="0"/>
          </a:p>
          <a:p>
            <a:r>
              <a:rPr lang="en-US" dirty="0" smtClean="0">
                <a:hlinkClick r:id="rId6"/>
              </a:rPr>
              <a:t>National Geographic</a:t>
            </a:r>
            <a:endParaRPr lang="en-US" dirty="0"/>
          </a:p>
          <a:p>
            <a:r>
              <a:rPr lang="en-US" dirty="0" smtClean="0">
                <a:hlinkClick r:id="rId7"/>
              </a:rPr>
              <a:t>Prevention of Slavery</a:t>
            </a:r>
            <a:endParaRPr lang="en-US" dirty="0" smtClean="0"/>
          </a:p>
          <a:p>
            <a:r>
              <a:rPr lang="en-US" dirty="0" smtClean="0">
                <a:hlinkClick r:id="rId8"/>
              </a:rPr>
              <a:t>Video: How to combat modern slavery</a:t>
            </a:r>
            <a:endParaRPr lang="en-US" dirty="0" smtClean="0"/>
          </a:p>
          <a:p>
            <a:r>
              <a:rPr lang="en-US" dirty="0" smtClean="0"/>
              <a:t>Google: Find your own resources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Grading 1: Ad / Poster: 50 Points	</a:t>
            </a:r>
            <a:endParaRPr lang="en-US" dirty="0"/>
          </a:p>
        </p:txBody>
      </p:sp>
      <p:sp>
        <p:nvSpPr>
          <p:cNvPr id="3" name="Content Placeholder 2"/>
          <p:cNvSpPr>
            <a:spLocks noGrp="1"/>
          </p:cNvSpPr>
          <p:nvPr>
            <p:ph idx="1"/>
          </p:nvPr>
        </p:nvSpPr>
        <p:spPr/>
        <p:txBody>
          <a:bodyPr>
            <a:normAutofit/>
          </a:bodyPr>
          <a:lstStyle/>
          <a:p>
            <a:r>
              <a:rPr lang="en-US" b="1" dirty="0" smtClean="0"/>
              <a:t>Picture </a:t>
            </a:r>
            <a:r>
              <a:rPr lang="en-US" b="1" dirty="0"/>
              <a:t>is neat</a:t>
            </a:r>
            <a:r>
              <a:rPr lang="en-US" dirty="0"/>
              <a:t>, visually appealing and adequately relates to the subject </a:t>
            </a:r>
            <a:r>
              <a:rPr lang="en-US" dirty="0" smtClean="0"/>
              <a:t>matter-15 points</a:t>
            </a:r>
            <a:endParaRPr lang="en-CA" dirty="0"/>
          </a:p>
          <a:p>
            <a:r>
              <a:rPr lang="en-US" b="1" dirty="0"/>
              <a:t>G</a:t>
            </a:r>
            <a:r>
              <a:rPr lang="en-US" b="1" dirty="0" smtClean="0"/>
              <a:t>rammatically </a:t>
            </a:r>
            <a:r>
              <a:rPr lang="en-US" b="1" dirty="0"/>
              <a:t>correct</a:t>
            </a:r>
            <a:r>
              <a:rPr lang="en-US" dirty="0"/>
              <a:t>, free from spelling errors and adequately informs the reader about the subject </a:t>
            </a:r>
            <a:r>
              <a:rPr lang="en-US" dirty="0" smtClean="0"/>
              <a:t>matter-25 points </a:t>
            </a:r>
          </a:p>
          <a:p>
            <a:r>
              <a:rPr lang="en-US" b="1" dirty="0" smtClean="0"/>
              <a:t>Creativity: Wow factor</a:t>
            </a:r>
            <a:r>
              <a:rPr lang="en-US" dirty="0" smtClean="0"/>
              <a:t>, eye catching, originality- 15 points</a:t>
            </a:r>
          </a:p>
          <a:p>
            <a:endParaRPr lang="en-US" dirty="0" smtClean="0"/>
          </a:p>
          <a:p>
            <a:pPr marL="457200" lvl="1" indent="0">
              <a:buNone/>
            </a:pPr>
            <a:endParaRPr lang="en-US" dirty="0" smtClean="0"/>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 2: Rationale: 80 Points</a:t>
            </a:r>
            <a:endParaRPr lang="en-CA" dirty="0"/>
          </a:p>
        </p:txBody>
      </p:sp>
      <p:sp>
        <p:nvSpPr>
          <p:cNvPr id="3" name="Content Placeholder 2"/>
          <p:cNvSpPr>
            <a:spLocks noGrp="1"/>
          </p:cNvSpPr>
          <p:nvPr>
            <p:ph idx="1"/>
          </p:nvPr>
        </p:nvSpPr>
        <p:spPr/>
        <p:txBody>
          <a:bodyPr/>
          <a:lstStyle/>
          <a:p>
            <a:r>
              <a:rPr lang="en-US" b="1" dirty="0" smtClean="0"/>
              <a:t>Reasoning</a:t>
            </a:r>
            <a:r>
              <a:rPr lang="en-US" dirty="0" smtClean="0"/>
              <a:t>		20 Points</a:t>
            </a:r>
          </a:p>
          <a:p>
            <a:endParaRPr lang="en-US" dirty="0" smtClean="0"/>
          </a:p>
          <a:p>
            <a:r>
              <a:rPr lang="en-US" b="1" dirty="0" smtClean="0"/>
              <a:t>Communication</a:t>
            </a:r>
            <a:r>
              <a:rPr lang="en-US" dirty="0" smtClean="0"/>
              <a:t>	20 Points</a:t>
            </a:r>
          </a:p>
          <a:p>
            <a:endParaRPr lang="en-US" dirty="0" smtClean="0"/>
          </a:p>
          <a:p>
            <a:r>
              <a:rPr lang="en-US" b="1" dirty="0"/>
              <a:t>Organization</a:t>
            </a:r>
            <a:r>
              <a:rPr lang="en-US" dirty="0"/>
              <a:t>	</a:t>
            </a:r>
            <a:r>
              <a:rPr lang="en-US" dirty="0" smtClean="0"/>
              <a:t>20 Points</a:t>
            </a:r>
          </a:p>
          <a:p>
            <a:endParaRPr lang="en-US" dirty="0"/>
          </a:p>
          <a:p>
            <a:r>
              <a:rPr lang="en-US" b="1" dirty="0"/>
              <a:t>Conventions</a:t>
            </a:r>
            <a:r>
              <a:rPr lang="en-US" dirty="0"/>
              <a:t>		</a:t>
            </a:r>
            <a:r>
              <a:rPr lang="en-US" dirty="0" smtClean="0"/>
              <a:t>20 Points</a:t>
            </a:r>
          </a:p>
          <a:p>
            <a:endParaRPr lang="en-US" dirty="0" smtClean="0"/>
          </a:p>
          <a:p>
            <a:endParaRPr lang="en-CA" dirty="0"/>
          </a:p>
        </p:txBody>
      </p:sp>
    </p:spTree>
    <p:extLst>
      <p:ext uri="{BB962C8B-B14F-4D97-AF65-F5344CB8AC3E}">
        <p14:creationId xmlns:p14="http://schemas.microsoft.com/office/powerpoint/2010/main" val="4060078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Grading 3: Questions</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8872" indent="0">
              <a:buNone/>
            </a:pPr>
            <a:r>
              <a:rPr lang="en-US" dirty="0"/>
              <a:t>He always went armed with a </a:t>
            </a:r>
            <a:r>
              <a:rPr lang="en-US" dirty="0" err="1"/>
              <a:t>cowskin</a:t>
            </a:r>
            <a:r>
              <a:rPr lang="en-US" dirty="0"/>
              <a:t> and a heavy cudgel. I have known him to cut and slash the women's heads so horribly, that even master would be enraged at his cruelty, and would threaten to whip him if he did not mind himself. Master, however, was not a humane slaveholder. It required extraordinary barbarity on the part of an overseer to affect him. </a:t>
            </a:r>
            <a:endParaRPr lang="en-CA" dirty="0"/>
          </a:p>
        </p:txBody>
      </p:sp>
      <p:pic>
        <p:nvPicPr>
          <p:cNvPr id="4" name="Picture 2" descr="http://upload.wikimedia.org/wikipedia/commons/thumb/1/1c/Frederick_Douglass_portrait.jpg/240px-Frederick_Douglass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0"/>
            <a:ext cx="990600"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671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8872" indent="0">
              <a:buNone/>
            </a:pPr>
            <a:r>
              <a:rPr lang="en-US" dirty="0"/>
              <a:t>He was a cruel man, hardened by a long life of slave- holding. He would at times seem to take great pleasure in whipping a slave. I have often been awakened at the dawn of day by the most heart-rending shrieks of an own aunt of mine, whom he used to tie up to a joist, and whip upon her naked back till she was literally covered with blood. </a:t>
            </a:r>
            <a:endParaRPr lang="en-CA" dirty="0"/>
          </a:p>
        </p:txBody>
      </p:sp>
      <p:pic>
        <p:nvPicPr>
          <p:cNvPr id="4" name="Picture 2" descr="http://upload.wikimedia.org/wikipedia/commons/thumb/1/1c/Frederick_Douglass_portrait.jpg/240px-Frederick_Douglass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0"/>
            <a:ext cx="990600"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208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18872" indent="0">
              <a:buNone/>
            </a:pPr>
            <a:r>
              <a:rPr lang="en-US" dirty="0"/>
              <a:t>No words, no tears, no prayers, from his gory victim, seemed to move his iron heart from its bloody purpose. The louder she screamed, the harder he whipped; and where the blood ran fastest, there he whipped longest. He would whip her to make her scream, and whip her to make her hush; and not until overcome by fatigue, would he cease to swing the blood-clotted </a:t>
            </a:r>
            <a:r>
              <a:rPr lang="en-US" dirty="0" err="1"/>
              <a:t>cowskin</a:t>
            </a:r>
            <a:r>
              <a:rPr lang="en-US" dirty="0"/>
              <a:t>. </a:t>
            </a:r>
            <a:endParaRPr lang="en-CA" dirty="0"/>
          </a:p>
        </p:txBody>
      </p:sp>
      <p:pic>
        <p:nvPicPr>
          <p:cNvPr id="4" name="Picture 2" descr="http://upload.wikimedia.org/wikipedia/commons/thumb/1/1c/Frederick_Douglass_portrait.jpg/240px-Frederick_Douglass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0"/>
            <a:ext cx="990600"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6862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118872" indent="0">
              <a:buNone/>
            </a:pPr>
            <a:r>
              <a:rPr lang="en-US" dirty="0"/>
              <a:t>I remember the first time I ever witnessed this horrible exhibition. I was quite a child, but I well remember it. I never shall forget it whilst I remember any thing. It was the first of a long series of such outrages, of which I was doomed to be a witness and a participant. It struck me with awful force. It was the blood-stained gate, the entrance to the hell of slavery, through which I was about to pass. It was a most terrible spectacle. I wish I could commit to paper the feelings with which I </a:t>
            </a:r>
            <a:r>
              <a:rPr lang="en-US" dirty="0" smtClean="0"/>
              <a:t>beheld this spectacle.</a:t>
            </a:r>
            <a:endParaRPr lang="en-CA" dirty="0"/>
          </a:p>
          <a:p>
            <a:pPr marL="118872" indent="0">
              <a:buNone/>
            </a:pPr>
            <a:endParaRPr lang="en-CA" dirty="0"/>
          </a:p>
          <a:p>
            <a:pPr marL="118872" indent="0">
              <a:buNone/>
            </a:pPr>
            <a:endParaRPr lang="en-CA" dirty="0"/>
          </a:p>
          <a:p>
            <a:pPr marL="118872" indent="0">
              <a:buNone/>
            </a:pPr>
            <a:endParaRPr lang="en-CA" dirty="0"/>
          </a:p>
        </p:txBody>
      </p:sp>
      <p:pic>
        <p:nvPicPr>
          <p:cNvPr id="4" name="Picture 2" descr="http://upload.wikimedia.org/wikipedia/commons/thumb/1/1c/Frederick_Douglass_portrait.jpg/240px-Frederick_Douglass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0"/>
            <a:ext cx="990600"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2645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Modern </a:t>
            </a:r>
            <a:r>
              <a:rPr lang="en-US" dirty="0" smtClean="0"/>
              <a:t>Day Slavery</a:t>
            </a:r>
            <a:endParaRPr lang="en-CA" dirty="0"/>
          </a:p>
        </p:txBody>
      </p:sp>
      <p:sp>
        <p:nvSpPr>
          <p:cNvPr id="3" name="Content Placeholder 2"/>
          <p:cNvSpPr>
            <a:spLocks noGrp="1"/>
          </p:cNvSpPr>
          <p:nvPr>
            <p:ph idx="1"/>
          </p:nvPr>
        </p:nvSpPr>
        <p:spPr/>
        <p:txBody>
          <a:bodyPr/>
          <a:lstStyle/>
          <a:p>
            <a:r>
              <a:rPr lang="en-US" dirty="0"/>
              <a:t>According to United </a:t>
            </a:r>
            <a:r>
              <a:rPr lang="en-US" dirty="0" smtClean="0"/>
              <a:t>Nations, </a:t>
            </a:r>
            <a:r>
              <a:rPr lang="en-US" dirty="0"/>
              <a:t>there are more than 27 million slaves living in the world today</a:t>
            </a:r>
            <a:r>
              <a:rPr lang="en-US" dirty="0" smtClean="0"/>
              <a:t>.</a:t>
            </a:r>
          </a:p>
          <a:p>
            <a:r>
              <a:rPr lang="en-US" dirty="0"/>
              <a:t>Slavery exists </a:t>
            </a:r>
            <a:r>
              <a:rPr lang="en-US" dirty="0" smtClean="0"/>
              <a:t>although the </a:t>
            </a:r>
            <a:r>
              <a:rPr lang="en-US" dirty="0"/>
              <a:t>United Nations </a:t>
            </a:r>
            <a:r>
              <a:rPr lang="en-US" dirty="0" smtClean="0"/>
              <a:t>has banned it</a:t>
            </a:r>
          </a:p>
          <a:p>
            <a:r>
              <a:rPr lang="en-US" dirty="0"/>
              <a:t>It takes a variety of different forms and affects people of </a:t>
            </a:r>
            <a:r>
              <a:rPr lang="en-US" b="1" dirty="0"/>
              <a:t>all ages</a:t>
            </a:r>
            <a:r>
              <a:rPr lang="en-US" dirty="0"/>
              <a:t>, </a:t>
            </a:r>
            <a:r>
              <a:rPr lang="en-US" b="1" dirty="0"/>
              <a:t>races</a:t>
            </a:r>
            <a:r>
              <a:rPr lang="en-US" dirty="0"/>
              <a:t> and </a:t>
            </a:r>
            <a:r>
              <a:rPr lang="en-US" b="1" dirty="0"/>
              <a:t>sexes</a:t>
            </a:r>
            <a:r>
              <a:rPr lang="en-US" dirty="0"/>
              <a:t>.</a:t>
            </a:r>
            <a:endParaRPr lang="en-CA" dirty="0"/>
          </a:p>
          <a:p>
            <a:endParaRPr lang="en-CA" dirty="0"/>
          </a:p>
        </p:txBody>
      </p:sp>
    </p:spTree>
    <p:extLst>
      <p:ext uri="{BB962C8B-B14F-4D97-AF65-F5344CB8AC3E}">
        <p14:creationId xmlns:p14="http://schemas.microsoft.com/office/powerpoint/2010/main" val="245061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Video: How to combat modern slavery</a:t>
            </a:r>
            <a:endParaRPr lang="en-CA" dirty="0"/>
          </a:p>
        </p:txBody>
      </p:sp>
      <p:pic>
        <p:nvPicPr>
          <p:cNvPr id="8" name="TED Slaver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083469" y="1774826"/>
            <a:ext cx="6977062" cy="3953940"/>
          </a:xfrm>
        </p:spPr>
      </p:pic>
      <p:sp>
        <p:nvSpPr>
          <p:cNvPr id="4" name="Rectangle 3"/>
          <p:cNvSpPr/>
          <p:nvPr/>
        </p:nvSpPr>
        <p:spPr>
          <a:xfrm>
            <a:off x="2655450" y="6488668"/>
            <a:ext cx="3833101" cy="369332"/>
          </a:xfrm>
          <a:prstGeom prst="rect">
            <a:avLst/>
          </a:prstGeom>
        </p:spPr>
        <p:txBody>
          <a:bodyPr wrap="none">
            <a:spAutoFit/>
          </a:bodyPr>
          <a:lstStyle/>
          <a:p>
            <a:r>
              <a:rPr lang="en-US" dirty="0" smtClean="0">
                <a:hlinkClick r:id="rId5"/>
              </a:rPr>
              <a:t>Video: How to combat modern slavery</a:t>
            </a:r>
            <a:endParaRPr lang="en-US" dirty="0" smtClean="0"/>
          </a:p>
        </p:txBody>
      </p:sp>
    </p:spTree>
    <p:extLst>
      <p:ext uri="{BB962C8B-B14F-4D97-AF65-F5344CB8AC3E}">
        <p14:creationId xmlns:p14="http://schemas.microsoft.com/office/powerpoint/2010/main" val="500910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Frederick Douglass</a:t>
            </a:r>
            <a:endParaRPr lang="en-CA" dirty="0"/>
          </a:p>
        </p:txBody>
      </p:sp>
      <p:sp>
        <p:nvSpPr>
          <p:cNvPr id="3" name="Content Placeholder 2"/>
          <p:cNvSpPr>
            <a:spLocks noGrp="1"/>
          </p:cNvSpPr>
          <p:nvPr>
            <p:ph idx="1"/>
          </p:nvPr>
        </p:nvSpPr>
        <p:spPr/>
        <p:txBody>
          <a:bodyPr anchor="ctr"/>
          <a:lstStyle/>
          <a:p>
            <a:pPr marL="118872" indent="0">
              <a:buNone/>
            </a:pPr>
            <a:r>
              <a:rPr lang="en-US" dirty="0" smtClean="0"/>
              <a:t>“I </a:t>
            </a:r>
            <a:r>
              <a:rPr lang="en-US" dirty="0"/>
              <a:t>expose slavery because to expose it is to kill it.  Slavery is one of those monsters of darkness to whom the light of truth is death.  </a:t>
            </a:r>
            <a:endParaRPr lang="en-US" dirty="0" smtClean="0"/>
          </a:p>
          <a:p>
            <a:pPr marL="118872" indent="0">
              <a:buNone/>
            </a:pPr>
            <a:r>
              <a:rPr lang="en-US" dirty="0" smtClean="0"/>
              <a:t>Expose </a:t>
            </a:r>
            <a:r>
              <a:rPr lang="en-US" dirty="0"/>
              <a:t>slavery </a:t>
            </a:r>
            <a:r>
              <a:rPr lang="en-US" dirty="0" smtClean="0"/>
              <a:t>to </a:t>
            </a:r>
            <a:r>
              <a:rPr lang="en-US" dirty="0"/>
              <a:t>this </a:t>
            </a:r>
            <a:r>
              <a:rPr lang="en-US" dirty="0" smtClean="0"/>
              <a:t>light </a:t>
            </a:r>
            <a:r>
              <a:rPr lang="en-US" dirty="0"/>
              <a:t>and it dies</a:t>
            </a:r>
            <a:r>
              <a:rPr lang="en-US" dirty="0" smtClean="0"/>
              <a:t>.”</a:t>
            </a:r>
            <a:endParaRPr lang="en-CA" dirty="0"/>
          </a:p>
        </p:txBody>
      </p:sp>
      <p:pic>
        <p:nvPicPr>
          <p:cNvPr id="4" name="Picture 2" descr="http://upload.wikimedia.org/wikipedia/commons/thumb/1/1c/Frederick_Douglass_portrait.jpg/240px-Frederick_Douglass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3400" y="0"/>
            <a:ext cx="990600" cy="1423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9129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497</TotalTime>
  <Words>824</Words>
  <Application>Microsoft Office PowerPoint</Application>
  <PresentationFormat>On-screen Show (4:3)</PresentationFormat>
  <Paragraphs>91</Paragraphs>
  <Slides>26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Wingdings 2</vt:lpstr>
      <vt:lpstr>Wingdings</vt:lpstr>
      <vt:lpstr>Wingdings 3</vt:lpstr>
      <vt:lpstr>Corbel</vt:lpstr>
      <vt:lpstr>Module</vt:lpstr>
      <vt:lpstr>PowerPoint Presentation</vt:lpstr>
      <vt:lpstr>Frederick Douglass 1818-1895</vt:lpstr>
      <vt:lpstr>PowerPoint Presentation</vt:lpstr>
      <vt:lpstr>PowerPoint Presentation</vt:lpstr>
      <vt:lpstr>PowerPoint Presentation</vt:lpstr>
      <vt:lpstr>PowerPoint Presentation</vt:lpstr>
      <vt:lpstr>Modern Day Slavery</vt:lpstr>
      <vt:lpstr>Video: How to combat modern slavery</vt:lpstr>
      <vt:lpstr>Frederick Douglass</vt:lpstr>
      <vt:lpstr>Assignments</vt:lpstr>
      <vt:lpstr>Assignment # 1: Ad / Poster</vt:lpstr>
      <vt:lpstr>Point of View: Against Slavery</vt:lpstr>
      <vt:lpstr>PowerPoint Presentation</vt:lpstr>
      <vt:lpstr>PowerPoint Presentation</vt:lpstr>
      <vt:lpstr>Point of View: For Slavery</vt:lpstr>
      <vt:lpstr>Assignment # 2: Rationale</vt:lpstr>
      <vt:lpstr>Definition: Rationale</vt:lpstr>
      <vt:lpstr>Assignment #2: Rationale</vt:lpstr>
      <vt:lpstr>Assignment # 3: Reading &amp; Questions</vt:lpstr>
      <vt:lpstr>Your Questions Should…</vt:lpstr>
      <vt:lpstr>Your Questions Should…</vt:lpstr>
      <vt:lpstr>Once you have written your questions…</vt:lpstr>
      <vt:lpstr>Resources</vt:lpstr>
      <vt:lpstr>Grading 1: Ad / Poster: 50 Points </vt:lpstr>
      <vt:lpstr>Grading 2: Rationale: 80 Points</vt:lpstr>
      <vt:lpstr>Grading 3: Questions</vt:lpstr>
    </vt:vector>
  </TitlesOfParts>
  <Company>Medaille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 Day Slavery</dc:title>
  <dc:creator>Mr. Grant</dc:creator>
  <cp:lastModifiedBy>Mr. Grant</cp:lastModifiedBy>
  <cp:revision>44</cp:revision>
  <dcterms:created xsi:type="dcterms:W3CDTF">2012-01-26T16:21:29Z</dcterms:created>
  <dcterms:modified xsi:type="dcterms:W3CDTF">2012-02-06T14:10:54Z</dcterms:modified>
</cp:coreProperties>
</file>