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0" r:id="rId3"/>
    <p:sldId id="308" r:id="rId4"/>
    <p:sldId id="257" r:id="rId5"/>
    <p:sldId id="321" r:id="rId6"/>
    <p:sldId id="280" r:id="rId7"/>
    <p:sldId id="306" r:id="rId8"/>
    <p:sldId id="307" r:id="rId9"/>
    <p:sldId id="281" r:id="rId10"/>
    <p:sldId id="305" r:id="rId11"/>
    <p:sldId id="322" r:id="rId12"/>
    <p:sldId id="285" r:id="rId13"/>
    <p:sldId id="286" r:id="rId14"/>
    <p:sldId id="287" r:id="rId15"/>
    <p:sldId id="289" r:id="rId16"/>
    <p:sldId id="290" r:id="rId17"/>
    <p:sldId id="316" r:id="rId18"/>
    <p:sldId id="291" r:id="rId19"/>
    <p:sldId id="294" r:id="rId20"/>
    <p:sldId id="295" r:id="rId21"/>
    <p:sldId id="301" r:id="rId22"/>
    <p:sldId id="300" r:id="rId23"/>
    <p:sldId id="296" r:id="rId24"/>
    <p:sldId id="292" r:id="rId25"/>
    <p:sldId id="318" r:id="rId26"/>
    <p:sldId id="293" r:id="rId27"/>
    <p:sldId id="317" r:id="rId28"/>
    <p:sldId id="302" r:id="rId29"/>
    <p:sldId id="297" r:id="rId30"/>
    <p:sldId id="298" r:id="rId31"/>
    <p:sldId id="299" r:id="rId32"/>
    <p:sldId id="304" r:id="rId33"/>
    <p:sldId id="303" r:id="rId34"/>
    <p:sldId id="277" r:id="rId35"/>
    <p:sldId id="278" r:id="rId36"/>
    <p:sldId id="311" r:id="rId37"/>
    <p:sldId id="314" r:id="rId38"/>
    <p:sldId id="315" r:id="rId39"/>
    <p:sldId id="313" r:id="rId40"/>
    <p:sldId id="323" r:id="rId41"/>
    <p:sldId id="324" r:id="rId42"/>
    <p:sldId id="327" r:id="rId43"/>
    <p:sldId id="325" r:id="rId44"/>
    <p:sldId id="326" r:id="rId45"/>
    <p:sldId id="312" r:id="rId46"/>
    <p:sldId id="319" r:id="rId47"/>
    <p:sldId id="32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593" autoAdjust="0"/>
    <p:restoredTop sz="94660"/>
  </p:normalViewPr>
  <p:slideViewPr>
    <p:cSldViewPr>
      <p:cViewPr>
        <p:scale>
          <a:sx n="66" d="100"/>
          <a:sy n="66" d="100"/>
        </p:scale>
        <p:origin x="-4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754E622-7E00-4599-A59A-E512DDDA0865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CBB4226-F28C-4DDF-8C15-43911ED0B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yHI2foecLI&amp;feature=PlayList&amp;p=7ADD45A2C9B4F191&amp;index=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July 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Education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962400" cy="40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1828800"/>
            <a:ext cx="4902200" cy="41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215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914203"/>
            <a:ext cx="3886200" cy="29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698" r="5565"/>
          <a:stretch>
            <a:fillRect/>
          </a:stretch>
        </p:blipFill>
        <p:spPr bwMode="auto">
          <a:xfrm>
            <a:off x="2133600" y="1295400"/>
            <a:ext cx="4800600" cy="26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828800"/>
            <a:ext cx="518777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47800"/>
            <a:ext cx="32194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37714" y="1981200"/>
            <a:ext cx="520628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r="15200"/>
          <a:stretch>
            <a:fillRect/>
          </a:stretch>
        </p:blipFill>
        <p:spPr bwMode="auto">
          <a:xfrm>
            <a:off x="0" y="1904999"/>
            <a:ext cx="3988742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42918"/>
            <a:ext cx="403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 hill battle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37698"/>
            <a:ext cx="4724400" cy="46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Semitism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Jews are apes and pigs (from the Koran)</a:t>
            </a:r>
          </a:p>
          <a:p>
            <a:r>
              <a:rPr lang="en-US" dirty="0" smtClean="0"/>
              <a:t>Holocaust denial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968753"/>
            <a:ext cx="5029199" cy="38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248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“Muslims are the vilest of animals…”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“Show mercy to one another, but be ruthless to Muslims”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“How perverse are Muslims!”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“Strike off the heads of Muslims, as well as their fingertips”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“Fight those Muslims who are near to you”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“Muslim mischief makers should be murdered or crucified”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Revelations from Allah, through AA Michael to Mohammad</a:t>
            </a:r>
          </a:p>
          <a:p>
            <a:r>
              <a:rPr lang="en-US" dirty="0" smtClean="0"/>
              <a:t>Not chronological. Longer to shorter </a:t>
            </a:r>
            <a:r>
              <a:rPr lang="en-US" dirty="0" err="1" smtClean="0"/>
              <a:t>sura</a:t>
            </a:r>
            <a:r>
              <a:rPr lang="en-US" dirty="0" smtClean="0"/>
              <a:t> (verses).</a:t>
            </a:r>
            <a:endParaRPr lang="en-US" dirty="0" smtClean="0"/>
          </a:p>
          <a:p>
            <a:r>
              <a:rPr lang="en-US" dirty="0" smtClean="0"/>
              <a:t>The word of Allah, </a:t>
            </a:r>
            <a:r>
              <a:rPr lang="en-US" u="sng" dirty="0" smtClean="0"/>
              <a:t>not</a:t>
            </a:r>
            <a:r>
              <a:rPr lang="en-US" dirty="0" smtClean="0"/>
              <a:t> Mohammad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immutable</a:t>
            </a:r>
            <a:r>
              <a:rPr lang="en-US" dirty="0" smtClean="0"/>
              <a:t> word of Allah.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046" y="381000"/>
            <a:ext cx="787790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Sunnah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“way” of Mohammad</a:t>
            </a:r>
          </a:p>
          <a:p>
            <a:r>
              <a:rPr lang="en-US" dirty="0" smtClean="0"/>
              <a:t>Comes from the </a:t>
            </a:r>
            <a:r>
              <a:rPr lang="en-US" dirty="0" err="1" smtClean="0"/>
              <a:t>hadiths</a:t>
            </a:r>
            <a:r>
              <a:rPr lang="en-US" dirty="0" smtClean="0"/>
              <a:t>: Reports on Mohammad’s life.</a:t>
            </a:r>
          </a:p>
          <a:p>
            <a:r>
              <a:rPr lang="en-US" dirty="0" smtClean="0"/>
              <a:t>Mohammad: the perfect man. Not divine, but ideal example. If Mohammad did it, it’s okay. He is the measuring stick by which morality is judged.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3952904" cy="4429151"/>
          </a:xfrm>
        </p:spPr>
        <p:txBody>
          <a:bodyPr/>
          <a:lstStyle/>
          <a:p>
            <a:r>
              <a:rPr lang="en-US" dirty="0" smtClean="0"/>
              <a:t>The 8</a:t>
            </a:r>
            <a:r>
              <a:rPr lang="en-US" baseline="30000" dirty="0" smtClean="0"/>
              <a:t>th</a:t>
            </a:r>
            <a:r>
              <a:rPr lang="en-US" dirty="0" smtClean="0"/>
              <a:t> Century biography of Mohammad. Recall that Mohammad is the perfect example.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8288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Sharia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3952904" cy="442915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Sharia</a:t>
            </a:r>
            <a:r>
              <a:rPr lang="en-US" dirty="0" smtClean="0"/>
              <a:t> means the way or path</a:t>
            </a:r>
          </a:p>
          <a:p>
            <a:r>
              <a:rPr lang="en-US" dirty="0" smtClean="0"/>
              <a:t>Legal code ordained by Allah for all mankind: not optional</a:t>
            </a:r>
          </a:p>
          <a:p>
            <a:r>
              <a:rPr lang="en-US" dirty="0" smtClean="0"/>
              <a:t>Derived from Koran , </a:t>
            </a:r>
            <a:r>
              <a:rPr lang="en-US" dirty="0" err="1" smtClean="0"/>
              <a:t>Sunnah</a:t>
            </a:r>
            <a:r>
              <a:rPr lang="en-US" dirty="0" smtClean="0"/>
              <a:t>, </a:t>
            </a:r>
            <a:r>
              <a:rPr lang="en-US" dirty="0" err="1" smtClean="0"/>
              <a:t>Sira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534" y="2362200"/>
            <a:ext cx="42394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Marriage: girls 9</a:t>
            </a:r>
          </a:p>
          <a:p>
            <a:r>
              <a:rPr lang="en-US" dirty="0" smtClean="0"/>
              <a:t>Female testimony worth ½ that of male</a:t>
            </a:r>
          </a:p>
          <a:p>
            <a:r>
              <a:rPr lang="en-US" dirty="0" smtClean="0"/>
              <a:t>Rape: need 4 male witnesses</a:t>
            </a:r>
          </a:p>
          <a:p>
            <a:r>
              <a:rPr lang="en-US" dirty="0" smtClean="0"/>
              <a:t>Inheritance laws: ½ that of male</a:t>
            </a:r>
          </a:p>
          <a:p>
            <a:r>
              <a:rPr lang="en-US" dirty="0" smtClean="0"/>
              <a:t>Wives may not refuse husbands sex</a:t>
            </a:r>
          </a:p>
          <a:p>
            <a:r>
              <a:rPr lang="en-US" dirty="0" smtClean="0"/>
              <a:t>Husbands may beat wives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 of Abrogation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Conflicting verses</a:t>
            </a:r>
          </a:p>
          <a:p>
            <a:r>
              <a:rPr lang="en-US" dirty="0" smtClean="0"/>
              <a:t>The abrogating verse is the more recent verse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Peaceful verses (older) abrogated by belligerent (more recent) verses.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Dhimmi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non </a:t>
            </a:r>
            <a:r>
              <a:rPr lang="en-US" dirty="0" err="1" smtClean="0"/>
              <a:t>muslim’s</a:t>
            </a:r>
            <a:r>
              <a:rPr lang="en-US" dirty="0" smtClean="0"/>
              <a:t> status under </a:t>
            </a:r>
            <a:r>
              <a:rPr lang="en-US" dirty="0" err="1" smtClean="0"/>
              <a:t>sharia</a:t>
            </a:r>
            <a:r>
              <a:rPr lang="en-US" dirty="0" smtClean="0"/>
              <a:t> law.</a:t>
            </a:r>
          </a:p>
          <a:p>
            <a:r>
              <a:rPr lang="en-US" dirty="0" smtClean="0"/>
              <a:t>Based on Koran, must “feel subdued”</a:t>
            </a:r>
          </a:p>
          <a:p>
            <a:r>
              <a:rPr lang="en-US" dirty="0" err="1" smtClean="0"/>
              <a:t>Dhimmis</a:t>
            </a:r>
            <a:r>
              <a:rPr lang="en-US" dirty="0" smtClean="0"/>
              <a:t> denied rights &amp; dignity</a:t>
            </a:r>
          </a:p>
          <a:p>
            <a:r>
              <a:rPr lang="en-US" dirty="0" smtClean="0"/>
              <a:t>Pay </a:t>
            </a:r>
            <a:r>
              <a:rPr lang="en-US" dirty="0" err="1" smtClean="0"/>
              <a:t>jizya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1476" y="3733800"/>
            <a:ext cx="22425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 of </a:t>
            </a:r>
            <a:r>
              <a:rPr lang="en-US" dirty="0" err="1" smtClean="0"/>
              <a:t>Taqiyya</a:t>
            </a:r>
            <a:r>
              <a:rPr lang="en-US" dirty="0" smtClean="0"/>
              <a:t> &amp; </a:t>
            </a:r>
            <a:r>
              <a:rPr lang="en-US" dirty="0" err="1" smtClean="0"/>
              <a:t>Kitman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Taqiyya</a:t>
            </a:r>
            <a:r>
              <a:rPr lang="en-US" dirty="0" smtClean="0"/>
              <a:t>: Saying something untrue</a:t>
            </a:r>
          </a:p>
          <a:p>
            <a:r>
              <a:rPr lang="en-US" dirty="0" err="1" smtClean="0"/>
              <a:t>Kitman</a:t>
            </a:r>
            <a:r>
              <a:rPr lang="en-US" dirty="0" smtClean="0"/>
              <a:t>: Lying by omission</a:t>
            </a:r>
          </a:p>
          <a:p>
            <a:endParaRPr lang="en-US" dirty="0" smtClean="0"/>
          </a:p>
          <a:p>
            <a:r>
              <a:rPr lang="en-US" dirty="0" smtClean="0"/>
              <a:t>to gain the trust of non-believers in order to draw out their vulnerability and defeat them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“There is no compulsion in Islam”</a:t>
            </a:r>
          </a:p>
          <a:p>
            <a:pPr algn="ctr">
              <a:buNone/>
            </a:pPr>
            <a:r>
              <a:rPr lang="en-US" dirty="0" smtClean="0"/>
              <a:t>(abrogated)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562600" cy="6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Means “struggle”</a:t>
            </a:r>
          </a:p>
          <a:p>
            <a:r>
              <a:rPr lang="en-US" dirty="0" smtClean="0"/>
              <a:t>Does not mean “holy war”</a:t>
            </a:r>
          </a:p>
          <a:p>
            <a:r>
              <a:rPr lang="en-US" dirty="0" smtClean="0"/>
              <a:t>Inner spiritual struggle (smoking)</a:t>
            </a:r>
          </a:p>
          <a:p>
            <a:r>
              <a:rPr lang="en-US" dirty="0" smtClean="0"/>
              <a:t>Outward physical struggle (cleaning a mosque)</a:t>
            </a:r>
          </a:p>
          <a:p>
            <a:pPr algn="ctr">
              <a:buNone/>
            </a:pPr>
            <a:r>
              <a:rPr lang="en-US" dirty="0" smtClean="0"/>
              <a:t>Recall </a:t>
            </a:r>
            <a:r>
              <a:rPr lang="en-US" dirty="0" err="1" smtClean="0"/>
              <a:t>taqiyya</a:t>
            </a:r>
            <a:r>
              <a:rPr lang="en-US" dirty="0" smtClean="0"/>
              <a:t> and </a:t>
            </a:r>
            <a:r>
              <a:rPr lang="en-US" dirty="0" err="1" smtClean="0"/>
              <a:t>kitman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All major schools of Islamic scholarship teach that Muslims must fight against the infidel.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296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are commanded to fight non-believers until non-believer is :</a:t>
            </a:r>
          </a:p>
          <a:p>
            <a:pPr lvl="1"/>
            <a:r>
              <a:rPr lang="en-US" dirty="0" smtClean="0"/>
              <a:t>Dead</a:t>
            </a:r>
          </a:p>
          <a:p>
            <a:pPr lvl="1"/>
            <a:r>
              <a:rPr lang="en-US" dirty="0" smtClean="0"/>
              <a:t>Converted to Islam</a:t>
            </a:r>
          </a:p>
          <a:p>
            <a:pPr lvl="1"/>
            <a:r>
              <a:rPr lang="en-US" dirty="0" smtClean="0"/>
              <a:t>State of submission, paying </a:t>
            </a:r>
            <a:r>
              <a:rPr lang="en-US" dirty="0" err="1" smtClean="0"/>
              <a:t>jizya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>
                <a:hlinkClick r:id="rId2"/>
              </a:rPr>
              <a:t>http://www.youtube.com/watch?v=qyHI2foecLI&amp;feature=PlayList&amp;p=7ADD45A2C9B4F191&amp;index=0</a:t>
            </a:r>
            <a:endParaRPr lang="en-US" sz="1200" dirty="0" smtClean="0"/>
          </a:p>
          <a:p>
            <a:r>
              <a:rPr lang="en-US" dirty="0" smtClean="0"/>
              <a:t>Video from above link inserted here.</a:t>
            </a:r>
          </a:p>
          <a:p>
            <a:endParaRPr lang="en-US" dirty="0" smtClean="0"/>
          </a:p>
          <a:p>
            <a:r>
              <a:rPr lang="en-US" dirty="0" smtClean="0"/>
              <a:t>(Why we must respect religious ideas answered at end of presentation.)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lIns="0" tIns="0" rIns="0" bIns="0" numCol="5">
            <a:normAutofit fontScale="25000" lnSpcReduction="20000"/>
          </a:bodyPr>
          <a:lstStyle/>
          <a:p>
            <a:r>
              <a:rPr lang="en-US" dirty="0" smtClean="0"/>
              <a:t>ARAB / ISLAMIC NOBEL WINNERS</a:t>
            </a:r>
          </a:p>
          <a:p>
            <a:r>
              <a:rPr lang="en-US" dirty="0" smtClean="0"/>
              <a:t> From a pool of 1.4 BILLION Muslims </a:t>
            </a:r>
          </a:p>
          <a:p>
            <a:r>
              <a:rPr lang="en-US" dirty="0" smtClean="0"/>
              <a:t>20% of World's Population</a:t>
            </a:r>
          </a:p>
          <a:p>
            <a:r>
              <a:rPr lang="en-US" dirty="0" smtClean="0"/>
              <a:t>(2 out of every 10 people)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Literature</a:t>
            </a:r>
          </a:p>
          <a:p>
            <a:r>
              <a:rPr lang="en-US" dirty="0" smtClean="0"/>
              <a:t>1988 - </a:t>
            </a:r>
            <a:r>
              <a:rPr lang="en-US" dirty="0" err="1" smtClean="0"/>
              <a:t>Najib</a:t>
            </a:r>
            <a:r>
              <a:rPr lang="en-US" dirty="0" smtClean="0"/>
              <a:t> </a:t>
            </a:r>
            <a:r>
              <a:rPr lang="en-US" dirty="0" err="1" smtClean="0"/>
              <a:t>Mahfooz</a:t>
            </a:r>
            <a:r>
              <a:rPr lang="en-US" dirty="0" smtClean="0"/>
              <a:t>  * </a:t>
            </a:r>
          </a:p>
          <a:p>
            <a:r>
              <a:rPr lang="en-US" dirty="0" smtClean="0"/>
              <a:t>2006 - </a:t>
            </a:r>
            <a:r>
              <a:rPr lang="en-US" dirty="0" err="1" smtClean="0"/>
              <a:t>Orhan</a:t>
            </a:r>
            <a:r>
              <a:rPr lang="en-US" dirty="0" smtClean="0"/>
              <a:t> </a:t>
            </a:r>
            <a:r>
              <a:rPr lang="en-US" dirty="0" err="1" smtClean="0"/>
              <a:t>Pamuk</a:t>
            </a:r>
            <a:endParaRPr lang="en-US" dirty="0" smtClean="0"/>
          </a:p>
          <a:p>
            <a:r>
              <a:rPr lang="en-US" dirty="0" smtClean="0"/>
              <a:t>Peace</a:t>
            </a:r>
          </a:p>
          <a:p>
            <a:r>
              <a:rPr lang="en-US" dirty="0" smtClean="0"/>
              <a:t>1978 - Anwar El-Sadat</a:t>
            </a:r>
          </a:p>
          <a:p>
            <a:r>
              <a:rPr lang="en-US" dirty="0" smtClean="0"/>
              <a:t>1994 - Yasser Arafat</a:t>
            </a:r>
          </a:p>
          <a:p>
            <a:r>
              <a:rPr lang="en-US" dirty="0" smtClean="0"/>
              <a:t>2003 - </a:t>
            </a:r>
            <a:r>
              <a:rPr lang="en-US" dirty="0" err="1" smtClean="0"/>
              <a:t>Shirin</a:t>
            </a:r>
            <a:r>
              <a:rPr lang="en-US" dirty="0" smtClean="0"/>
              <a:t> </a:t>
            </a:r>
            <a:r>
              <a:rPr lang="en-US" dirty="0" err="1" smtClean="0"/>
              <a:t>Ebadi</a:t>
            </a:r>
            <a:endParaRPr lang="en-US" dirty="0" smtClean="0"/>
          </a:p>
          <a:p>
            <a:r>
              <a:rPr lang="en-US" dirty="0" smtClean="0"/>
              <a:t>2005 - Mohamed </a:t>
            </a:r>
            <a:r>
              <a:rPr lang="en-US" dirty="0" err="1" smtClean="0"/>
              <a:t>ElBaradei</a:t>
            </a:r>
            <a:endParaRPr lang="en-US" dirty="0" smtClean="0"/>
          </a:p>
          <a:p>
            <a:r>
              <a:rPr lang="en-US" dirty="0" smtClean="0"/>
              <a:t>2006 - Muhammad </a:t>
            </a:r>
            <a:r>
              <a:rPr lang="en-US" dirty="0" err="1" smtClean="0"/>
              <a:t>Yunus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Chemistry </a:t>
            </a:r>
          </a:p>
          <a:p>
            <a:r>
              <a:rPr lang="en-US" dirty="0" smtClean="0"/>
              <a:t>1999 - Ahmed </a:t>
            </a:r>
            <a:r>
              <a:rPr lang="en-US" dirty="0" err="1" smtClean="0"/>
              <a:t>Zewail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Physics</a:t>
            </a:r>
          </a:p>
          <a:p>
            <a:r>
              <a:rPr lang="en-US" dirty="0" smtClean="0"/>
              <a:t>1979 - </a:t>
            </a:r>
            <a:r>
              <a:rPr lang="en-US" dirty="0" err="1" smtClean="0"/>
              <a:t>Abdus</a:t>
            </a:r>
            <a:r>
              <a:rPr lang="en-US" dirty="0" smtClean="0"/>
              <a:t> Salam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JEWISH NOBEL WINNERS</a:t>
            </a:r>
          </a:p>
          <a:p>
            <a:r>
              <a:rPr lang="en-US" dirty="0" smtClean="0"/>
              <a:t>From a pool of 12 million Jews </a:t>
            </a:r>
          </a:p>
          <a:p>
            <a:r>
              <a:rPr lang="en-US" dirty="0" smtClean="0"/>
              <a:t>0.2% of the World's Population</a:t>
            </a:r>
          </a:p>
          <a:p>
            <a:r>
              <a:rPr lang="en-US" dirty="0" smtClean="0"/>
              <a:t>(2 out of every 1,000 people)</a:t>
            </a:r>
          </a:p>
          <a:p>
            <a:endParaRPr lang="en-US" dirty="0" smtClean="0"/>
          </a:p>
          <a:p>
            <a:r>
              <a:rPr lang="en-US" dirty="0" smtClean="0"/>
              <a:t>Literature</a:t>
            </a:r>
          </a:p>
          <a:p>
            <a:endParaRPr lang="en-US" dirty="0" smtClean="0"/>
          </a:p>
          <a:p>
            <a:r>
              <a:rPr lang="en-US" dirty="0" smtClean="0"/>
              <a:t>1910 - Paul Heyse</a:t>
            </a:r>
          </a:p>
          <a:p>
            <a:r>
              <a:rPr lang="en-US" dirty="0" smtClean="0"/>
              <a:t>1927 - Henri Bergson</a:t>
            </a:r>
          </a:p>
          <a:p>
            <a:r>
              <a:rPr lang="en-US" dirty="0" smtClean="0"/>
              <a:t>1958 - Boris Pasternak</a:t>
            </a:r>
          </a:p>
          <a:p>
            <a:r>
              <a:rPr lang="en-US" dirty="0" smtClean="0"/>
              <a:t>1966 - </a:t>
            </a:r>
            <a:r>
              <a:rPr lang="en-US" dirty="0" err="1" smtClean="0"/>
              <a:t>Shmuel</a:t>
            </a:r>
            <a:r>
              <a:rPr lang="en-US" dirty="0" smtClean="0"/>
              <a:t> </a:t>
            </a:r>
            <a:r>
              <a:rPr lang="en-US" dirty="0" err="1" smtClean="0"/>
              <a:t>Yosef</a:t>
            </a:r>
            <a:r>
              <a:rPr lang="en-US" dirty="0" smtClean="0"/>
              <a:t> Agnon</a:t>
            </a:r>
          </a:p>
          <a:p>
            <a:r>
              <a:rPr lang="en-US" dirty="0" smtClean="0"/>
              <a:t>1966 - Nelly Sachs</a:t>
            </a:r>
          </a:p>
          <a:p>
            <a:r>
              <a:rPr lang="en-US" dirty="0" smtClean="0"/>
              <a:t>1976 - Saul Bellow</a:t>
            </a:r>
          </a:p>
          <a:p>
            <a:r>
              <a:rPr lang="en-US" dirty="0" smtClean="0"/>
              <a:t>1978 - Isaac </a:t>
            </a:r>
            <a:r>
              <a:rPr lang="en-US" dirty="0" err="1" smtClean="0"/>
              <a:t>Bashevis</a:t>
            </a:r>
            <a:r>
              <a:rPr lang="en-US" dirty="0" smtClean="0"/>
              <a:t> Singer</a:t>
            </a:r>
          </a:p>
          <a:p>
            <a:r>
              <a:rPr lang="en-US" dirty="0" smtClean="0"/>
              <a:t>1981 - Elias Canetti</a:t>
            </a:r>
          </a:p>
          <a:p>
            <a:r>
              <a:rPr lang="en-US" dirty="0" smtClean="0"/>
              <a:t>1987 - Joseph Brodsky</a:t>
            </a:r>
          </a:p>
          <a:p>
            <a:r>
              <a:rPr lang="en-US" dirty="0" smtClean="0"/>
              <a:t>1991 - Nadine </a:t>
            </a:r>
            <a:r>
              <a:rPr lang="en-US" dirty="0" err="1" smtClean="0"/>
              <a:t>Gordimer</a:t>
            </a:r>
            <a:endParaRPr lang="en-US" dirty="0" smtClean="0"/>
          </a:p>
          <a:p>
            <a:r>
              <a:rPr lang="en-US" dirty="0" smtClean="0"/>
              <a:t>2002 - </a:t>
            </a:r>
            <a:r>
              <a:rPr lang="en-US" dirty="0" err="1" smtClean="0"/>
              <a:t>Imre</a:t>
            </a:r>
            <a:r>
              <a:rPr lang="en-US" dirty="0" smtClean="0"/>
              <a:t> </a:t>
            </a:r>
            <a:r>
              <a:rPr lang="en-US" dirty="0" err="1" smtClean="0"/>
              <a:t>Kertesz</a:t>
            </a:r>
            <a:endParaRPr lang="en-US" dirty="0" smtClean="0"/>
          </a:p>
          <a:p>
            <a:r>
              <a:rPr lang="en-US" dirty="0" smtClean="0"/>
              <a:t>2005 - Harold Pinter</a:t>
            </a:r>
          </a:p>
          <a:p>
            <a:endParaRPr lang="en-US" dirty="0" smtClean="0"/>
          </a:p>
          <a:p>
            <a:r>
              <a:rPr lang="en-US" dirty="0" smtClean="0"/>
              <a:t>World Peace</a:t>
            </a:r>
          </a:p>
          <a:p>
            <a:endParaRPr lang="en-US" dirty="0" smtClean="0"/>
          </a:p>
          <a:p>
            <a:r>
              <a:rPr lang="en-US" dirty="0" smtClean="0"/>
              <a:t>1911 - Alfred Fried</a:t>
            </a:r>
          </a:p>
          <a:p>
            <a:r>
              <a:rPr lang="en-US" dirty="0" smtClean="0"/>
              <a:t>1911 - Tobias Asser</a:t>
            </a:r>
          </a:p>
          <a:p>
            <a:r>
              <a:rPr lang="en-US" dirty="0" smtClean="0"/>
              <a:t>1968 - Rene Cassin</a:t>
            </a:r>
          </a:p>
          <a:p>
            <a:r>
              <a:rPr lang="en-US" dirty="0" smtClean="0"/>
              <a:t>1973 - Henry Kissinger</a:t>
            </a:r>
          </a:p>
          <a:p>
            <a:r>
              <a:rPr lang="en-US" dirty="0" smtClean="0"/>
              <a:t>1978 - </a:t>
            </a:r>
            <a:r>
              <a:rPr lang="en-US" dirty="0" err="1" smtClean="0"/>
              <a:t>Menachem</a:t>
            </a:r>
            <a:r>
              <a:rPr lang="en-US" dirty="0" smtClean="0"/>
              <a:t> Begin</a:t>
            </a:r>
          </a:p>
          <a:p>
            <a:r>
              <a:rPr lang="en-US" dirty="0" smtClean="0"/>
              <a:t>1986 - </a:t>
            </a:r>
            <a:r>
              <a:rPr lang="en-US" dirty="0" err="1" smtClean="0"/>
              <a:t>Elie</a:t>
            </a:r>
            <a:r>
              <a:rPr lang="en-US" dirty="0" smtClean="0"/>
              <a:t> Wiesel</a:t>
            </a:r>
          </a:p>
          <a:p>
            <a:r>
              <a:rPr lang="en-US" dirty="0" smtClean="0"/>
              <a:t>1994 - Shimon Peres</a:t>
            </a:r>
          </a:p>
          <a:p>
            <a:r>
              <a:rPr lang="en-US" dirty="0" smtClean="0"/>
              <a:t>1994 - Yitzhak Rabin</a:t>
            </a:r>
          </a:p>
          <a:p>
            <a:r>
              <a:rPr lang="en-US" dirty="0" smtClean="0"/>
              <a:t>1995 - Joseph </a:t>
            </a:r>
            <a:r>
              <a:rPr lang="en-US" dirty="0" err="1" smtClean="0"/>
              <a:t>Rotblat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Chemistry</a:t>
            </a:r>
          </a:p>
          <a:p>
            <a:endParaRPr lang="en-US" dirty="0" smtClean="0"/>
          </a:p>
          <a:p>
            <a:r>
              <a:rPr lang="en-US" dirty="0" smtClean="0"/>
              <a:t>1905 - Adolph Von Baeyer</a:t>
            </a:r>
          </a:p>
          <a:p>
            <a:r>
              <a:rPr lang="en-US" dirty="0" smtClean="0"/>
              <a:t>1906 - Henri Moissan</a:t>
            </a:r>
          </a:p>
          <a:p>
            <a:r>
              <a:rPr lang="en-US" dirty="0" smtClean="0"/>
              <a:t>1910 - Otto Wallach</a:t>
            </a:r>
          </a:p>
          <a:p>
            <a:r>
              <a:rPr lang="en-US" dirty="0" smtClean="0"/>
              <a:t>1915 - Richard </a:t>
            </a:r>
            <a:r>
              <a:rPr lang="en-US" dirty="0" err="1" smtClean="0"/>
              <a:t>Willstaetter</a:t>
            </a:r>
            <a:endParaRPr lang="en-US" dirty="0" smtClean="0"/>
          </a:p>
          <a:p>
            <a:r>
              <a:rPr lang="en-US" dirty="0" smtClean="0"/>
              <a:t>1918 - Fritz Haber</a:t>
            </a:r>
          </a:p>
          <a:p>
            <a:r>
              <a:rPr lang="en-US" dirty="0" smtClean="0"/>
              <a:t>1943 - George Charles de Hevesy</a:t>
            </a:r>
          </a:p>
          <a:p>
            <a:r>
              <a:rPr lang="en-US" dirty="0" smtClean="0"/>
              <a:t>1961 - Melvin Calvin</a:t>
            </a:r>
          </a:p>
          <a:p>
            <a:r>
              <a:rPr lang="en-US" dirty="0" smtClean="0"/>
              <a:t>1962 - Max Ferdinand Perutz</a:t>
            </a:r>
          </a:p>
          <a:p>
            <a:r>
              <a:rPr lang="en-US" dirty="0" smtClean="0"/>
              <a:t>1972 - William Howard Stein</a:t>
            </a:r>
          </a:p>
          <a:p>
            <a:r>
              <a:rPr lang="en-US" dirty="0" smtClean="0"/>
              <a:t>1972 - C.B. Anfinsen</a:t>
            </a:r>
          </a:p>
          <a:p>
            <a:r>
              <a:rPr lang="en-US" dirty="0" smtClean="0"/>
              <a:t>1977 - </a:t>
            </a:r>
            <a:r>
              <a:rPr lang="en-US" dirty="0" err="1" smtClean="0"/>
              <a:t>Ilya</a:t>
            </a:r>
            <a:r>
              <a:rPr lang="en-US" dirty="0" smtClean="0"/>
              <a:t> Prigogine</a:t>
            </a:r>
          </a:p>
          <a:p>
            <a:r>
              <a:rPr lang="en-US" dirty="0" smtClean="0"/>
              <a:t>1979 - Herbert Charles Brown</a:t>
            </a:r>
          </a:p>
          <a:p>
            <a:r>
              <a:rPr lang="en-US" dirty="0" smtClean="0"/>
              <a:t>1980 - Paul Berg</a:t>
            </a:r>
          </a:p>
          <a:p>
            <a:r>
              <a:rPr lang="en-US" dirty="0" smtClean="0"/>
              <a:t>1980 - Walter Gilbert</a:t>
            </a:r>
          </a:p>
          <a:p>
            <a:r>
              <a:rPr lang="en-US" dirty="0" smtClean="0"/>
              <a:t>1981 - Ronald Hoffmann</a:t>
            </a:r>
          </a:p>
          <a:p>
            <a:r>
              <a:rPr lang="en-US" dirty="0" smtClean="0"/>
              <a:t>1982 - Aaron Klug</a:t>
            </a:r>
          </a:p>
          <a:p>
            <a:r>
              <a:rPr lang="en-US" dirty="0" smtClean="0"/>
              <a:t>1985 - Herbert A. Hauptman</a:t>
            </a:r>
          </a:p>
          <a:p>
            <a:r>
              <a:rPr lang="en-US" dirty="0" smtClean="0"/>
              <a:t>1985 - Jerome Karle</a:t>
            </a:r>
          </a:p>
          <a:p>
            <a:r>
              <a:rPr lang="en-US" dirty="0" smtClean="0"/>
              <a:t>1986 - Dudley R. </a:t>
            </a:r>
            <a:r>
              <a:rPr lang="en-US" dirty="0" err="1" smtClean="0"/>
              <a:t>Herschbach</a:t>
            </a:r>
            <a:endParaRPr lang="en-US" dirty="0" smtClean="0"/>
          </a:p>
          <a:p>
            <a:r>
              <a:rPr lang="en-US" dirty="0" smtClean="0"/>
              <a:t>1988 - Robert Huber</a:t>
            </a:r>
          </a:p>
          <a:p>
            <a:r>
              <a:rPr lang="en-US" dirty="0" smtClean="0"/>
              <a:t>1989 - Sidney Altman</a:t>
            </a:r>
          </a:p>
          <a:p>
            <a:r>
              <a:rPr lang="en-US" dirty="0" smtClean="0"/>
              <a:t>1992 - Rudolph Marcus</a:t>
            </a:r>
          </a:p>
          <a:p>
            <a:r>
              <a:rPr lang="en-US" dirty="0" smtClean="0"/>
              <a:t>1998 - Walter Kohn</a:t>
            </a:r>
          </a:p>
          <a:p>
            <a:r>
              <a:rPr lang="en-US" dirty="0" smtClean="0"/>
              <a:t>2000 - Alan J. </a:t>
            </a:r>
            <a:r>
              <a:rPr lang="en-US" dirty="0" err="1" smtClean="0"/>
              <a:t>Heeger</a:t>
            </a:r>
            <a:endParaRPr lang="en-US" dirty="0" smtClean="0"/>
          </a:p>
          <a:p>
            <a:r>
              <a:rPr lang="en-US" dirty="0" smtClean="0"/>
              <a:t>2004 - Irwin Rose</a:t>
            </a:r>
          </a:p>
          <a:p>
            <a:r>
              <a:rPr lang="en-US" dirty="0" smtClean="0"/>
              <a:t>2004 - </a:t>
            </a:r>
            <a:r>
              <a:rPr lang="en-US" dirty="0" err="1" smtClean="0"/>
              <a:t>Avram</a:t>
            </a:r>
            <a:r>
              <a:rPr lang="en-US" dirty="0" smtClean="0"/>
              <a:t> </a:t>
            </a:r>
            <a:r>
              <a:rPr lang="en-US" dirty="0" err="1" smtClean="0"/>
              <a:t>Hershko</a:t>
            </a:r>
            <a:endParaRPr lang="en-US" dirty="0" smtClean="0"/>
          </a:p>
          <a:p>
            <a:r>
              <a:rPr lang="en-US" dirty="0" smtClean="0"/>
              <a:t>2004 - Aaron </a:t>
            </a:r>
            <a:r>
              <a:rPr lang="en-US" dirty="0" err="1" smtClean="0"/>
              <a:t>Ciechanover</a:t>
            </a:r>
            <a:endParaRPr lang="en-US" dirty="0" smtClean="0"/>
          </a:p>
          <a:p>
            <a:r>
              <a:rPr lang="en-US" dirty="0" smtClean="0"/>
              <a:t>2006 - Roger D. Kornberg</a:t>
            </a:r>
          </a:p>
          <a:p>
            <a:r>
              <a:rPr lang="en-US" dirty="0" smtClean="0"/>
              <a:t>2008 - Martin </a:t>
            </a:r>
            <a:r>
              <a:rPr lang="en-US" dirty="0" err="1" smtClean="0"/>
              <a:t>Chalfie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Economics</a:t>
            </a:r>
          </a:p>
          <a:p>
            <a:endParaRPr lang="en-US" dirty="0" smtClean="0"/>
          </a:p>
          <a:p>
            <a:r>
              <a:rPr lang="en-US" dirty="0" smtClean="0"/>
              <a:t>1970 - Paul Anthony Samuelson</a:t>
            </a:r>
          </a:p>
          <a:p>
            <a:r>
              <a:rPr lang="en-US" dirty="0" smtClean="0"/>
              <a:t>1971 - Simon Kuznets</a:t>
            </a:r>
          </a:p>
          <a:p>
            <a:r>
              <a:rPr lang="en-US" dirty="0" smtClean="0"/>
              <a:t>1972 - Kenneth Joseph Arrow</a:t>
            </a:r>
          </a:p>
          <a:p>
            <a:r>
              <a:rPr lang="en-US" dirty="0" smtClean="0"/>
              <a:t>1973 - </a:t>
            </a:r>
            <a:r>
              <a:rPr lang="en-US" dirty="0" err="1" smtClean="0"/>
              <a:t>Wassily</a:t>
            </a:r>
            <a:r>
              <a:rPr lang="en-US" dirty="0" smtClean="0"/>
              <a:t> Leontief</a:t>
            </a:r>
          </a:p>
          <a:p>
            <a:r>
              <a:rPr lang="en-US" dirty="0" smtClean="0"/>
              <a:t>1975 - Leonid Kantorovich</a:t>
            </a:r>
          </a:p>
          <a:p>
            <a:r>
              <a:rPr lang="en-US" dirty="0" smtClean="0"/>
              <a:t>1976 - Milton Friedman</a:t>
            </a:r>
          </a:p>
          <a:p>
            <a:r>
              <a:rPr lang="en-US" dirty="0" smtClean="0"/>
              <a:t>1978 - Herbert A. Simon</a:t>
            </a:r>
          </a:p>
          <a:p>
            <a:r>
              <a:rPr lang="en-US" dirty="0" smtClean="0"/>
              <a:t>1980 - Lawrence Robert Klein</a:t>
            </a:r>
          </a:p>
          <a:p>
            <a:r>
              <a:rPr lang="en-US" dirty="0" smtClean="0"/>
              <a:t>1985 - Franco Modigliani</a:t>
            </a:r>
          </a:p>
          <a:p>
            <a:r>
              <a:rPr lang="en-US" dirty="0" smtClean="0"/>
              <a:t>1987 - Robert M. Solow</a:t>
            </a:r>
          </a:p>
          <a:p>
            <a:r>
              <a:rPr lang="en-US" dirty="0" smtClean="0"/>
              <a:t>1990 - Harry Markowitz</a:t>
            </a:r>
          </a:p>
          <a:p>
            <a:r>
              <a:rPr lang="en-US" dirty="0" smtClean="0"/>
              <a:t>1990 - Merton Miller</a:t>
            </a:r>
          </a:p>
          <a:p>
            <a:r>
              <a:rPr lang="en-US" dirty="0" smtClean="0"/>
              <a:t>1992 - Gary Becker</a:t>
            </a:r>
          </a:p>
          <a:p>
            <a:r>
              <a:rPr lang="en-US" dirty="0" smtClean="0"/>
              <a:t>1993 </a:t>
            </a:r>
            <a:r>
              <a:rPr lang="en-US" dirty="0" err="1" smtClean="0"/>
              <a:t>Rober</a:t>
            </a:r>
            <a:r>
              <a:rPr lang="en-US" dirty="0" smtClean="0"/>
              <a:t> </a:t>
            </a:r>
            <a:r>
              <a:rPr lang="en-US" dirty="0" err="1" smtClean="0"/>
              <a:t>Fogel</a:t>
            </a:r>
            <a:endParaRPr lang="en-US" dirty="0" smtClean="0"/>
          </a:p>
          <a:p>
            <a:r>
              <a:rPr lang="en-US" dirty="0" smtClean="0"/>
              <a:t>1994 - John </a:t>
            </a:r>
            <a:r>
              <a:rPr lang="en-US" dirty="0" err="1" smtClean="0"/>
              <a:t>Harsanyi</a:t>
            </a:r>
            <a:endParaRPr lang="en-US" dirty="0" smtClean="0"/>
          </a:p>
          <a:p>
            <a:r>
              <a:rPr lang="en-US" dirty="0" smtClean="0"/>
              <a:t>1994 - </a:t>
            </a:r>
            <a:r>
              <a:rPr lang="en-US" dirty="0" err="1" smtClean="0"/>
              <a:t>Reinhard</a:t>
            </a:r>
            <a:r>
              <a:rPr lang="en-US" dirty="0" smtClean="0"/>
              <a:t> </a:t>
            </a:r>
            <a:r>
              <a:rPr lang="en-US" dirty="0" err="1" smtClean="0"/>
              <a:t>Selten</a:t>
            </a:r>
            <a:endParaRPr lang="en-US" dirty="0" smtClean="0"/>
          </a:p>
          <a:p>
            <a:r>
              <a:rPr lang="en-US" dirty="0" smtClean="0"/>
              <a:t>1997 - Robert Merton</a:t>
            </a:r>
          </a:p>
          <a:p>
            <a:r>
              <a:rPr lang="en-US" dirty="0" smtClean="0"/>
              <a:t>1997 - Myron </a:t>
            </a:r>
            <a:r>
              <a:rPr lang="en-US" dirty="0" err="1" smtClean="0"/>
              <a:t>Scholes</a:t>
            </a:r>
            <a:endParaRPr lang="en-US" dirty="0" smtClean="0"/>
          </a:p>
          <a:p>
            <a:r>
              <a:rPr lang="en-US" dirty="0" smtClean="0"/>
              <a:t>2001 - George </a:t>
            </a:r>
            <a:r>
              <a:rPr lang="en-US" dirty="0" err="1" smtClean="0"/>
              <a:t>Akerlof</a:t>
            </a:r>
            <a:endParaRPr lang="en-US" dirty="0" smtClean="0"/>
          </a:p>
          <a:p>
            <a:r>
              <a:rPr lang="en-US" dirty="0" smtClean="0"/>
              <a:t>2001 - Joseph </a:t>
            </a:r>
            <a:r>
              <a:rPr lang="en-US" dirty="0" err="1" smtClean="0"/>
              <a:t>Stiglitz</a:t>
            </a:r>
            <a:endParaRPr lang="en-US" dirty="0" smtClean="0"/>
          </a:p>
          <a:p>
            <a:r>
              <a:rPr lang="en-US" dirty="0" smtClean="0"/>
              <a:t>2002 - Daniel </a:t>
            </a:r>
            <a:r>
              <a:rPr lang="en-US" dirty="0" err="1" smtClean="0"/>
              <a:t>Kahneman</a:t>
            </a:r>
            <a:endParaRPr lang="en-US" dirty="0" smtClean="0"/>
          </a:p>
          <a:p>
            <a:r>
              <a:rPr lang="en-US" dirty="0" smtClean="0"/>
              <a:t>2004 - Richard Axel</a:t>
            </a:r>
          </a:p>
          <a:p>
            <a:r>
              <a:rPr lang="en-US" dirty="0" smtClean="0"/>
              <a:t>2005 - Robert J. </a:t>
            </a:r>
            <a:r>
              <a:rPr lang="en-US" dirty="0" err="1" smtClean="0"/>
              <a:t>Aumann</a:t>
            </a:r>
            <a:endParaRPr lang="en-US" dirty="0" smtClean="0"/>
          </a:p>
          <a:p>
            <a:r>
              <a:rPr lang="en-US" dirty="0" smtClean="0"/>
              <a:t>2006 - Andrew Z. Fire</a:t>
            </a:r>
          </a:p>
          <a:p>
            <a:r>
              <a:rPr lang="en-US" dirty="0" smtClean="0"/>
              <a:t>2007 - Leonid (Leo) </a:t>
            </a:r>
            <a:r>
              <a:rPr lang="en-US" dirty="0" err="1" smtClean="0"/>
              <a:t>Hurwicz</a:t>
            </a:r>
            <a:r>
              <a:rPr lang="en-US" dirty="0" smtClean="0"/>
              <a:t>  </a:t>
            </a:r>
          </a:p>
          <a:p>
            <a:r>
              <a:rPr lang="en-US" dirty="0" smtClean="0"/>
              <a:t>2007 - Eric </a:t>
            </a:r>
            <a:r>
              <a:rPr lang="en-US" dirty="0" err="1" smtClean="0"/>
              <a:t>Maskin</a:t>
            </a:r>
            <a:endParaRPr lang="en-US" dirty="0" smtClean="0"/>
          </a:p>
          <a:p>
            <a:r>
              <a:rPr lang="en-US" dirty="0" smtClean="0"/>
              <a:t>2007 - Roger Myerson</a:t>
            </a:r>
          </a:p>
          <a:p>
            <a:r>
              <a:rPr lang="en-US" dirty="0" smtClean="0"/>
              <a:t>2008 - Paul </a:t>
            </a:r>
            <a:r>
              <a:rPr lang="en-US" dirty="0" err="1" smtClean="0"/>
              <a:t>Krugman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Physiology / Medicine</a:t>
            </a:r>
          </a:p>
          <a:p>
            <a:endParaRPr lang="en-US" dirty="0" smtClean="0"/>
          </a:p>
          <a:p>
            <a:r>
              <a:rPr lang="en-US" dirty="0" smtClean="0"/>
              <a:t>1908 - </a:t>
            </a:r>
            <a:r>
              <a:rPr lang="en-US" dirty="0" err="1" smtClean="0"/>
              <a:t>Elie</a:t>
            </a:r>
            <a:r>
              <a:rPr lang="en-US" dirty="0" smtClean="0"/>
              <a:t> Metchnikoff</a:t>
            </a:r>
          </a:p>
          <a:p>
            <a:r>
              <a:rPr lang="en-US" dirty="0" smtClean="0"/>
              <a:t>1908 - Paul </a:t>
            </a:r>
            <a:r>
              <a:rPr lang="en-US" dirty="0" err="1" smtClean="0"/>
              <a:t>Erlich</a:t>
            </a:r>
            <a:endParaRPr lang="en-US" dirty="0" smtClean="0"/>
          </a:p>
          <a:p>
            <a:r>
              <a:rPr lang="en-US" dirty="0" smtClean="0"/>
              <a:t>1914 - Robert Barany</a:t>
            </a:r>
          </a:p>
          <a:p>
            <a:r>
              <a:rPr lang="en-US" dirty="0" smtClean="0"/>
              <a:t>1922 - Otto Meyerhof</a:t>
            </a:r>
          </a:p>
          <a:p>
            <a:r>
              <a:rPr lang="en-US" dirty="0" smtClean="0"/>
              <a:t>1930 - Karl Landsteiner</a:t>
            </a:r>
          </a:p>
          <a:p>
            <a:r>
              <a:rPr lang="en-US" dirty="0" smtClean="0"/>
              <a:t>1931 - Otto Warburg</a:t>
            </a:r>
          </a:p>
          <a:p>
            <a:r>
              <a:rPr lang="en-US" dirty="0" smtClean="0"/>
              <a:t>1936 - Otto Loewi</a:t>
            </a:r>
          </a:p>
          <a:p>
            <a:r>
              <a:rPr lang="en-US" dirty="0" smtClean="0"/>
              <a:t>1944 - Joseph Erlanger</a:t>
            </a:r>
          </a:p>
          <a:p>
            <a:r>
              <a:rPr lang="en-US" dirty="0" smtClean="0"/>
              <a:t>1944 - Herbert Spencer Gasser</a:t>
            </a:r>
          </a:p>
          <a:p>
            <a:r>
              <a:rPr lang="en-US" dirty="0" smtClean="0"/>
              <a:t>1945 - Ernst Boris Chain</a:t>
            </a:r>
          </a:p>
          <a:p>
            <a:r>
              <a:rPr lang="en-US" dirty="0" smtClean="0"/>
              <a:t>1946 - Hermann Joseph Muller</a:t>
            </a:r>
          </a:p>
          <a:p>
            <a:r>
              <a:rPr lang="en-US" dirty="0" smtClean="0"/>
              <a:t>1947 - </a:t>
            </a:r>
            <a:r>
              <a:rPr lang="en-US" dirty="0" err="1" smtClean="0"/>
              <a:t>Garty</a:t>
            </a:r>
            <a:r>
              <a:rPr lang="en-US" dirty="0" smtClean="0"/>
              <a:t> Cori</a:t>
            </a:r>
          </a:p>
          <a:p>
            <a:r>
              <a:rPr lang="en-US" dirty="0" smtClean="0"/>
              <a:t>1950 - </a:t>
            </a:r>
            <a:r>
              <a:rPr lang="en-US" dirty="0" err="1" smtClean="0"/>
              <a:t>Tadeus</a:t>
            </a:r>
            <a:r>
              <a:rPr lang="en-US" dirty="0" smtClean="0"/>
              <a:t> Reichstein</a:t>
            </a:r>
          </a:p>
          <a:p>
            <a:r>
              <a:rPr lang="en-US" dirty="0" smtClean="0"/>
              <a:t>1952 - Selman Abraham Waksman</a:t>
            </a:r>
          </a:p>
          <a:p>
            <a:r>
              <a:rPr lang="en-US" dirty="0" smtClean="0"/>
              <a:t>1953 - Hans Krebs</a:t>
            </a:r>
          </a:p>
          <a:p>
            <a:r>
              <a:rPr lang="en-US" dirty="0" smtClean="0"/>
              <a:t>1953 - Fritz Albert Lipmann</a:t>
            </a:r>
          </a:p>
          <a:p>
            <a:r>
              <a:rPr lang="en-US" dirty="0" smtClean="0"/>
              <a:t>1958 - Joshua Lederberg</a:t>
            </a:r>
          </a:p>
          <a:p>
            <a:r>
              <a:rPr lang="en-US" dirty="0" smtClean="0"/>
              <a:t>1959 - Arthur Kornberg (father)</a:t>
            </a:r>
          </a:p>
          <a:p>
            <a:r>
              <a:rPr lang="en-US" dirty="0" smtClean="0"/>
              <a:t>1964 - </a:t>
            </a:r>
            <a:r>
              <a:rPr lang="en-US" dirty="0" err="1" smtClean="0"/>
              <a:t>Konrad</a:t>
            </a:r>
            <a:r>
              <a:rPr lang="en-US" dirty="0" smtClean="0"/>
              <a:t> Bloch</a:t>
            </a:r>
          </a:p>
          <a:p>
            <a:r>
              <a:rPr lang="en-US" dirty="0" smtClean="0"/>
              <a:t>1965 - Francois Jacob</a:t>
            </a:r>
          </a:p>
          <a:p>
            <a:r>
              <a:rPr lang="en-US" dirty="0" smtClean="0"/>
              <a:t>1965 - Andre Lwoff</a:t>
            </a:r>
          </a:p>
          <a:p>
            <a:r>
              <a:rPr lang="en-US" dirty="0" smtClean="0"/>
              <a:t>1967 - George Wald</a:t>
            </a:r>
          </a:p>
          <a:p>
            <a:r>
              <a:rPr lang="en-US" dirty="0" smtClean="0"/>
              <a:t>1968 - Marshall W. Nirenberg</a:t>
            </a:r>
          </a:p>
          <a:p>
            <a:r>
              <a:rPr lang="en-US" dirty="0" smtClean="0"/>
              <a:t>1969 - Salvador Luria</a:t>
            </a:r>
          </a:p>
          <a:p>
            <a:r>
              <a:rPr lang="en-US" dirty="0" smtClean="0"/>
              <a:t>1970 - Julius Axelrod</a:t>
            </a:r>
          </a:p>
          <a:p>
            <a:r>
              <a:rPr lang="en-US" dirty="0" smtClean="0"/>
              <a:t>1970 - Sir Bernard Katz</a:t>
            </a:r>
          </a:p>
          <a:p>
            <a:r>
              <a:rPr lang="en-US" dirty="0" smtClean="0"/>
              <a:t>1972 - Gerald Maurice Edelman</a:t>
            </a:r>
          </a:p>
          <a:p>
            <a:r>
              <a:rPr lang="en-US" dirty="0" smtClean="0"/>
              <a:t>1975 - David Baltimore</a:t>
            </a:r>
          </a:p>
          <a:p>
            <a:r>
              <a:rPr lang="en-US" dirty="0" smtClean="0"/>
              <a:t>1975 - Howard Martin Temin</a:t>
            </a:r>
          </a:p>
          <a:p>
            <a:r>
              <a:rPr lang="en-US" dirty="0" smtClean="0"/>
              <a:t>1976 - Baruch S. Blumberg</a:t>
            </a:r>
          </a:p>
          <a:p>
            <a:r>
              <a:rPr lang="en-US" dirty="0" smtClean="0"/>
              <a:t>1977 - Rosalyn </a:t>
            </a:r>
            <a:r>
              <a:rPr lang="en-US" dirty="0" err="1" smtClean="0"/>
              <a:t>Sussman</a:t>
            </a:r>
            <a:r>
              <a:rPr lang="en-US" dirty="0" smtClean="0"/>
              <a:t> Yalow</a:t>
            </a:r>
          </a:p>
          <a:p>
            <a:r>
              <a:rPr lang="en-US" dirty="0" smtClean="0"/>
              <a:t>1977 - Andrew V. Schally</a:t>
            </a:r>
          </a:p>
          <a:p>
            <a:r>
              <a:rPr lang="en-US" dirty="0" smtClean="0"/>
              <a:t>1978 - Daniel Nathans</a:t>
            </a:r>
          </a:p>
          <a:p>
            <a:r>
              <a:rPr lang="en-US" dirty="0" smtClean="0"/>
              <a:t>1980 - </a:t>
            </a:r>
            <a:r>
              <a:rPr lang="en-US" dirty="0" err="1" smtClean="0"/>
              <a:t>Baruj</a:t>
            </a:r>
            <a:r>
              <a:rPr lang="en-US" dirty="0" smtClean="0"/>
              <a:t> Benacerraf</a:t>
            </a:r>
          </a:p>
          <a:p>
            <a:r>
              <a:rPr lang="en-US" dirty="0" smtClean="0"/>
              <a:t>1982 - [Sir] John Vane</a:t>
            </a:r>
          </a:p>
          <a:p>
            <a:r>
              <a:rPr lang="en-US" dirty="0" smtClean="0"/>
              <a:t>1984 - Cesar Milstein</a:t>
            </a:r>
          </a:p>
          <a:p>
            <a:r>
              <a:rPr lang="en-US" dirty="0" smtClean="0"/>
              <a:t>1985 - Michael Stuart Brown</a:t>
            </a:r>
          </a:p>
          <a:p>
            <a:r>
              <a:rPr lang="en-US" dirty="0" smtClean="0"/>
              <a:t>1985 - Joseph L. Goldstein</a:t>
            </a:r>
          </a:p>
          <a:p>
            <a:r>
              <a:rPr lang="en-US" dirty="0" smtClean="0"/>
              <a:t>1986 - Rita Levi-Montalcini</a:t>
            </a:r>
          </a:p>
          <a:p>
            <a:r>
              <a:rPr lang="en-US" dirty="0" smtClean="0"/>
              <a:t>1986 - Stanley Cohen [&amp; Rita Levi-Montalcini]</a:t>
            </a:r>
          </a:p>
          <a:p>
            <a:r>
              <a:rPr lang="en-US" dirty="0" smtClean="0"/>
              <a:t>1988 - Gertrude Elion</a:t>
            </a:r>
          </a:p>
          <a:p>
            <a:r>
              <a:rPr lang="en-US" dirty="0" smtClean="0"/>
              <a:t>1989 - Harold Varmus</a:t>
            </a:r>
          </a:p>
          <a:p>
            <a:r>
              <a:rPr lang="en-US" dirty="0" smtClean="0"/>
              <a:t>1991 - Erwin </a:t>
            </a:r>
            <a:r>
              <a:rPr lang="en-US" dirty="0" err="1" smtClean="0"/>
              <a:t>Neher</a:t>
            </a:r>
            <a:endParaRPr lang="en-US" dirty="0" smtClean="0"/>
          </a:p>
          <a:p>
            <a:r>
              <a:rPr lang="en-US" dirty="0" smtClean="0"/>
              <a:t>1991 - Bert </a:t>
            </a:r>
            <a:r>
              <a:rPr lang="en-US" dirty="0" err="1" smtClean="0"/>
              <a:t>Sakmann</a:t>
            </a:r>
            <a:endParaRPr lang="en-US" dirty="0" smtClean="0"/>
          </a:p>
          <a:p>
            <a:r>
              <a:rPr lang="en-US" dirty="0" smtClean="0"/>
              <a:t>1992 - Edmond Fischer</a:t>
            </a:r>
          </a:p>
          <a:p>
            <a:r>
              <a:rPr lang="en-US" dirty="0" smtClean="0"/>
              <a:t>1993 - Richard J. Roberts</a:t>
            </a:r>
          </a:p>
          <a:p>
            <a:r>
              <a:rPr lang="en-US" dirty="0" smtClean="0"/>
              <a:t>1993 - Phillip Sharp</a:t>
            </a:r>
          </a:p>
          <a:p>
            <a:r>
              <a:rPr lang="en-US" dirty="0" smtClean="0"/>
              <a:t>1994 - Alfred Gilman</a:t>
            </a:r>
          </a:p>
          <a:p>
            <a:r>
              <a:rPr lang="en-US" dirty="0" smtClean="0"/>
              <a:t>1994 - Martin </a:t>
            </a:r>
            <a:r>
              <a:rPr lang="en-US" dirty="0" err="1" smtClean="0"/>
              <a:t>Rodbell</a:t>
            </a:r>
            <a:endParaRPr lang="en-US" dirty="0" smtClean="0"/>
          </a:p>
          <a:p>
            <a:r>
              <a:rPr lang="en-US" dirty="0" smtClean="0"/>
              <a:t>1995 - Edward B. Lewis</a:t>
            </a:r>
          </a:p>
          <a:p>
            <a:r>
              <a:rPr lang="en-US" dirty="0" smtClean="0"/>
              <a:t>1997 - Stanley B. </a:t>
            </a:r>
            <a:r>
              <a:rPr lang="en-US" dirty="0" err="1" smtClean="0"/>
              <a:t>Prusiner</a:t>
            </a:r>
            <a:endParaRPr lang="en-US" dirty="0" smtClean="0"/>
          </a:p>
          <a:p>
            <a:r>
              <a:rPr lang="en-US" dirty="0" smtClean="0"/>
              <a:t>1998 - Robert F. </a:t>
            </a:r>
            <a:r>
              <a:rPr lang="en-US" dirty="0" err="1" smtClean="0"/>
              <a:t>Furchgott</a:t>
            </a:r>
            <a:endParaRPr lang="en-US" dirty="0" smtClean="0"/>
          </a:p>
          <a:p>
            <a:r>
              <a:rPr lang="en-US" dirty="0" smtClean="0"/>
              <a:t>2000 - Eric R. </a:t>
            </a:r>
            <a:r>
              <a:rPr lang="en-US" dirty="0" err="1" smtClean="0"/>
              <a:t>Kandel</a:t>
            </a:r>
            <a:endParaRPr lang="en-US" dirty="0" smtClean="0"/>
          </a:p>
          <a:p>
            <a:r>
              <a:rPr lang="en-US" dirty="0" smtClean="0"/>
              <a:t>2000 - Paul </a:t>
            </a:r>
            <a:r>
              <a:rPr lang="en-US" dirty="0" err="1" smtClean="0"/>
              <a:t>Greengard</a:t>
            </a:r>
            <a:endParaRPr lang="en-US" dirty="0" smtClean="0"/>
          </a:p>
          <a:p>
            <a:r>
              <a:rPr lang="en-US" dirty="0" smtClean="0"/>
              <a:t>2002 - Sydney Brenner</a:t>
            </a:r>
          </a:p>
          <a:p>
            <a:r>
              <a:rPr lang="en-US" dirty="0" smtClean="0"/>
              <a:t>2002 - Robert H. Horvitz</a:t>
            </a:r>
          </a:p>
          <a:p>
            <a:r>
              <a:rPr lang="en-US" dirty="0" smtClean="0"/>
              <a:t>2006 - Roger Kornberg (son)</a:t>
            </a:r>
          </a:p>
          <a:p>
            <a:r>
              <a:rPr lang="en-US" dirty="0" smtClean="0"/>
              <a:t>2006 - Andrew Z. Fire</a:t>
            </a:r>
          </a:p>
          <a:p>
            <a:endParaRPr lang="en-US" dirty="0" smtClean="0"/>
          </a:p>
          <a:p>
            <a:r>
              <a:rPr lang="en-US" dirty="0" smtClean="0"/>
              <a:t>Physics</a:t>
            </a:r>
          </a:p>
          <a:p>
            <a:endParaRPr lang="en-US" dirty="0" smtClean="0"/>
          </a:p>
          <a:p>
            <a:r>
              <a:rPr lang="en-US" dirty="0" smtClean="0"/>
              <a:t>1907 - Albert Abraham Michelson</a:t>
            </a:r>
          </a:p>
          <a:p>
            <a:r>
              <a:rPr lang="en-US" dirty="0" smtClean="0"/>
              <a:t>1908 - Gabriel Lippmann</a:t>
            </a:r>
          </a:p>
          <a:p>
            <a:r>
              <a:rPr lang="en-US" dirty="0" smtClean="0"/>
              <a:t>1921 - Albert Einstein</a:t>
            </a:r>
          </a:p>
          <a:p>
            <a:r>
              <a:rPr lang="en-US" dirty="0" smtClean="0"/>
              <a:t>1922 - </a:t>
            </a:r>
            <a:r>
              <a:rPr lang="en-US" dirty="0" err="1" smtClean="0"/>
              <a:t>Niels</a:t>
            </a:r>
            <a:r>
              <a:rPr lang="en-US" dirty="0" smtClean="0"/>
              <a:t> Bohr</a:t>
            </a:r>
          </a:p>
          <a:p>
            <a:r>
              <a:rPr lang="en-US" dirty="0" smtClean="0"/>
              <a:t>1925 - James Franck</a:t>
            </a:r>
          </a:p>
          <a:p>
            <a:r>
              <a:rPr lang="en-US" dirty="0" smtClean="0"/>
              <a:t>1925 - Gustav Hertz</a:t>
            </a:r>
          </a:p>
          <a:p>
            <a:r>
              <a:rPr lang="en-US" dirty="0" smtClean="0"/>
              <a:t>1943 - Gustav Stern</a:t>
            </a:r>
          </a:p>
          <a:p>
            <a:r>
              <a:rPr lang="en-US" dirty="0" smtClean="0"/>
              <a:t>1944 - </a:t>
            </a:r>
            <a:r>
              <a:rPr lang="en-US" dirty="0" err="1" smtClean="0"/>
              <a:t>Isidor</a:t>
            </a:r>
            <a:r>
              <a:rPr lang="en-US" dirty="0" smtClean="0"/>
              <a:t> </a:t>
            </a:r>
            <a:r>
              <a:rPr lang="en-US" dirty="0" err="1" smtClean="0"/>
              <a:t>Issac</a:t>
            </a:r>
            <a:r>
              <a:rPr lang="en-US" dirty="0" smtClean="0"/>
              <a:t> Rabi</a:t>
            </a:r>
          </a:p>
          <a:p>
            <a:r>
              <a:rPr lang="en-US" dirty="0" smtClean="0"/>
              <a:t>1945 - Wolfgang Pauli</a:t>
            </a:r>
          </a:p>
          <a:p>
            <a:r>
              <a:rPr lang="en-US" dirty="0" smtClean="0"/>
              <a:t>1952 - Felix Bloch</a:t>
            </a:r>
          </a:p>
          <a:p>
            <a:r>
              <a:rPr lang="en-US" dirty="0" smtClean="0"/>
              <a:t>1954 - Max Born</a:t>
            </a:r>
          </a:p>
          <a:p>
            <a:r>
              <a:rPr lang="en-US" dirty="0" smtClean="0"/>
              <a:t>1958 - Igor Tamm</a:t>
            </a:r>
          </a:p>
          <a:p>
            <a:r>
              <a:rPr lang="en-US" dirty="0" smtClean="0"/>
              <a:t>1958 - </a:t>
            </a:r>
            <a:r>
              <a:rPr lang="en-US" dirty="0" err="1" smtClean="0"/>
              <a:t>Il'ja</a:t>
            </a:r>
            <a:r>
              <a:rPr lang="en-US" dirty="0" smtClean="0"/>
              <a:t> </a:t>
            </a:r>
            <a:r>
              <a:rPr lang="en-US" dirty="0" err="1" smtClean="0"/>
              <a:t>Mikhailovich</a:t>
            </a:r>
            <a:endParaRPr lang="en-US" dirty="0" smtClean="0"/>
          </a:p>
          <a:p>
            <a:r>
              <a:rPr lang="en-US" dirty="0" smtClean="0"/>
              <a:t>1958 - Igor </a:t>
            </a:r>
            <a:r>
              <a:rPr lang="en-US" dirty="0" err="1" smtClean="0"/>
              <a:t>Yevgenyevich</a:t>
            </a:r>
            <a:endParaRPr lang="en-US" dirty="0" smtClean="0"/>
          </a:p>
          <a:p>
            <a:r>
              <a:rPr lang="en-US" dirty="0" smtClean="0"/>
              <a:t>1959 - Emilio Segre</a:t>
            </a:r>
          </a:p>
          <a:p>
            <a:r>
              <a:rPr lang="en-US" dirty="0" smtClean="0"/>
              <a:t>1960 - Donald A. Glaser</a:t>
            </a:r>
          </a:p>
          <a:p>
            <a:r>
              <a:rPr lang="en-US" dirty="0" smtClean="0"/>
              <a:t>1961 - Robert Hofstadter</a:t>
            </a:r>
          </a:p>
          <a:p>
            <a:r>
              <a:rPr lang="en-US" dirty="0" smtClean="0"/>
              <a:t>1962 - Lev </a:t>
            </a:r>
            <a:r>
              <a:rPr lang="en-US" dirty="0" err="1" smtClean="0"/>
              <a:t>Davidovich</a:t>
            </a:r>
            <a:r>
              <a:rPr lang="en-US" dirty="0" smtClean="0"/>
              <a:t> Landau</a:t>
            </a:r>
          </a:p>
          <a:p>
            <a:r>
              <a:rPr lang="en-US" dirty="0" smtClean="0"/>
              <a:t>1963 - Eugene P. Wigner</a:t>
            </a:r>
          </a:p>
          <a:p>
            <a:r>
              <a:rPr lang="en-US" dirty="0" smtClean="0"/>
              <a:t>1965 - Richard Phillips Feynman</a:t>
            </a:r>
          </a:p>
          <a:p>
            <a:r>
              <a:rPr lang="en-US" dirty="0" smtClean="0"/>
              <a:t>1965 - Julian Schwinger</a:t>
            </a:r>
          </a:p>
          <a:p>
            <a:r>
              <a:rPr lang="en-US" dirty="0" smtClean="0"/>
              <a:t>1967 - Hans Albrecht Bethe</a:t>
            </a:r>
          </a:p>
          <a:p>
            <a:r>
              <a:rPr lang="en-US" dirty="0" smtClean="0"/>
              <a:t>1969 - Murray Gell-Mann</a:t>
            </a:r>
          </a:p>
          <a:p>
            <a:r>
              <a:rPr lang="en-US" dirty="0" smtClean="0"/>
              <a:t>1971 - Dennis Gabor</a:t>
            </a:r>
          </a:p>
          <a:p>
            <a:r>
              <a:rPr lang="en-US" dirty="0" smtClean="0"/>
              <a:t>1972 - Leon N. Cooper</a:t>
            </a:r>
          </a:p>
          <a:p>
            <a:r>
              <a:rPr lang="en-US" dirty="0" smtClean="0"/>
              <a:t>1973 - Brian David Josephson</a:t>
            </a:r>
          </a:p>
          <a:p>
            <a:r>
              <a:rPr lang="en-US" dirty="0" smtClean="0"/>
              <a:t>1975 - Benjamin </a:t>
            </a:r>
            <a:r>
              <a:rPr lang="en-US" dirty="0" err="1" smtClean="0"/>
              <a:t>Mottleson</a:t>
            </a:r>
            <a:endParaRPr lang="en-US" dirty="0" smtClean="0"/>
          </a:p>
          <a:p>
            <a:r>
              <a:rPr lang="en-US" dirty="0" smtClean="0"/>
              <a:t>1976 - Burton Richter</a:t>
            </a:r>
          </a:p>
          <a:p>
            <a:r>
              <a:rPr lang="en-US" dirty="0" smtClean="0"/>
              <a:t>1978 - Arno Allan Penzias</a:t>
            </a:r>
          </a:p>
          <a:p>
            <a:r>
              <a:rPr lang="en-US" dirty="0" smtClean="0"/>
              <a:t>1978 - Peter L </a:t>
            </a:r>
            <a:r>
              <a:rPr lang="en-US" dirty="0" err="1" smtClean="0"/>
              <a:t>Kapitza</a:t>
            </a:r>
            <a:endParaRPr lang="en-US" dirty="0" smtClean="0"/>
          </a:p>
          <a:p>
            <a:r>
              <a:rPr lang="en-US" dirty="0" smtClean="0"/>
              <a:t>1979 - Stephen Weinberg</a:t>
            </a:r>
          </a:p>
          <a:p>
            <a:r>
              <a:rPr lang="en-US" dirty="0" smtClean="0"/>
              <a:t>1979 - Sheldon Glashow</a:t>
            </a:r>
          </a:p>
          <a:p>
            <a:r>
              <a:rPr lang="en-US" dirty="0" smtClean="0"/>
              <a:t>1988 - Leon Lederman</a:t>
            </a:r>
          </a:p>
          <a:p>
            <a:r>
              <a:rPr lang="en-US" dirty="0" smtClean="0"/>
              <a:t>1988 - Melvin Schwartz</a:t>
            </a:r>
          </a:p>
          <a:p>
            <a:r>
              <a:rPr lang="en-US" dirty="0" smtClean="0"/>
              <a:t>1988 - Jack Steinberger</a:t>
            </a:r>
          </a:p>
          <a:p>
            <a:r>
              <a:rPr lang="en-US" dirty="0" smtClean="0"/>
              <a:t>1990 - Jerome Friedman</a:t>
            </a:r>
          </a:p>
          <a:p>
            <a:r>
              <a:rPr lang="en-US" dirty="0" smtClean="0"/>
              <a:t>1992 - Georges </a:t>
            </a:r>
            <a:r>
              <a:rPr lang="en-US" dirty="0" err="1" smtClean="0"/>
              <a:t>Charpak</a:t>
            </a:r>
            <a:endParaRPr lang="en-US" dirty="0" smtClean="0"/>
          </a:p>
          <a:p>
            <a:r>
              <a:rPr lang="en-US" dirty="0" smtClean="0"/>
              <a:t>1995 - Martin Perl</a:t>
            </a:r>
          </a:p>
          <a:p>
            <a:r>
              <a:rPr lang="en-US" dirty="0" smtClean="0"/>
              <a:t>1995 - Frederick </a:t>
            </a:r>
            <a:r>
              <a:rPr lang="en-US" dirty="0" err="1" smtClean="0"/>
              <a:t>Reines</a:t>
            </a:r>
            <a:endParaRPr lang="en-US" dirty="0" smtClean="0"/>
          </a:p>
          <a:p>
            <a:r>
              <a:rPr lang="en-US" dirty="0" smtClean="0"/>
              <a:t>1996 - David M. Lee</a:t>
            </a:r>
          </a:p>
          <a:p>
            <a:r>
              <a:rPr lang="en-US" dirty="0" smtClean="0"/>
              <a:t>1996 - Douglas D. </a:t>
            </a:r>
            <a:r>
              <a:rPr lang="en-US" dirty="0" err="1" smtClean="0"/>
              <a:t>Osheroff</a:t>
            </a:r>
            <a:endParaRPr lang="en-US" dirty="0" smtClean="0"/>
          </a:p>
          <a:p>
            <a:r>
              <a:rPr lang="en-US" dirty="0" smtClean="0"/>
              <a:t>1997 - Claude Cohen-</a:t>
            </a:r>
            <a:r>
              <a:rPr lang="en-US" dirty="0" err="1" smtClean="0"/>
              <a:t>Tannoudji</a:t>
            </a:r>
            <a:endParaRPr lang="en-US" dirty="0" smtClean="0"/>
          </a:p>
          <a:p>
            <a:r>
              <a:rPr lang="en-US" dirty="0" smtClean="0"/>
              <a:t>2000 - </a:t>
            </a:r>
            <a:r>
              <a:rPr lang="en-US" dirty="0" err="1" smtClean="0"/>
              <a:t>Zhores</a:t>
            </a:r>
            <a:r>
              <a:rPr lang="en-US" dirty="0" smtClean="0"/>
              <a:t> I. </a:t>
            </a:r>
            <a:r>
              <a:rPr lang="en-US" dirty="0" err="1" smtClean="0"/>
              <a:t>Alferov</a:t>
            </a:r>
            <a:endParaRPr lang="en-US" dirty="0" smtClean="0"/>
          </a:p>
          <a:p>
            <a:r>
              <a:rPr lang="en-US" dirty="0" smtClean="0"/>
              <a:t>2003 - </a:t>
            </a:r>
            <a:r>
              <a:rPr lang="en-US" dirty="0" err="1" smtClean="0"/>
              <a:t>Vitaly</a:t>
            </a:r>
            <a:r>
              <a:rPr lang="en-US" dirty="0" smtClean="0"/>
              <a:t> Ginsburg</a:t>
            </a:r>
          </a:p>
          <a:p>
            <a:r>
              <a:rPr lang="en-US" dirty="0" smtClean="0"/>
              <a:t>2003 - Alexei </a:t>
            </a:r>
            <a:r>
              <a:rPr lang="en-US" dirty="0" err="1" smtClean="0"/>
              <a:t>Abrikosov</a:t>
            </a:r>
            <a:endParaRPr lang="en-US" dirty="0" smtClean="0"/>
          </a:p>
          <a:p>
            <a:r>
              <a:rPr lang="en-US" dirty="0" smtClean="0"/>
              <a:t>2004 - David Gross</a:t>
            </a:r>
          </a:p>
          <a:p>
            <a:r>
              <a:rPr lang="en-US" dirty="0" smtClean="0"/>
              <a:t>2004 - H. David </a:t>
            </a:r>
            <a:r>
              <a:rPr lang="en-US" dirty="0" err="1" smtClean="0"/>
              <a:t>Politzer</a:t>
            </a:r>
            <a:endParaRPr lang="en-US" dirty="0" smtClean="0"/>
          </a:p>
          <a:p>
            <a:r>
              <a:rPr lang="en-US" dirty="0" smtClean="0"/>
              <a:t>2005 - Roy </a:t>
            </a:r>
            <a:r>
              <a:rPr lang="en-US" dirty="0" err="1" smtClean="0"/>
              <a:t>Glauber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8239">
            <a:off x="330117" y="2422949"/>
            <a:ext cx="1752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</a:t>
            </a:r>
            <a:endParaRPr lang="en-US" sz="1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585446">
            <a:off x="3947148" y="2268346"/>
            <a:ext cx="322395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184</a:t>
            </a:r>
            <a:endParaRPr lang="en-US" sz="1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are killed by Islamists each year than in all 350 years of the Spanish Inquisition combined.</a:t>
            </a:r>
          </a:p>
          <a:p>
            <a:r>
              <a:rPr lang="en-US" dirty="0" smtClean="0"/>
              <a:t>More civilians were killed by Muslim extremists in two hours on September 11th than in the 36 years of sectarian conflict in Northern Ireland.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Speech (from the Koran)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“Disbelievers are the vilest of animals…”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“Show mercy to (Muslims), but be ruthless to unbelievers”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“How perverse are Jews!”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“Strike off the heads of disbelievers, as well as their fingertips”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 smtClean="0"/>
              <a:t>“Fight those unbelievers who are near to you”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“Unbeliever mischief makers should be murdered or crucified”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3648104" cy="4429151"/>
          </a:xfrm>
        </p:spPr>
        <p:txBody>
          <a:bodyPr/>
          <a:lstStyle/>
          <a:p>
            <a:r>
              <a:rPr lang="en-US" dirty="0" smtClean="0"/>
              <a:t>There are moderate Muslims</a:t>
            </a:r>
          </a:p>
          <a:p>
            <a:r>
              <a:rPr lang="en-US" dirty="0" smtClean="0"/>
              <a:t>Moderate Islam… not so much.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057400"/>
            <a:ext cx="4762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Pastafarians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4257704" cy="4429151"/>
          </a:xfrm>
        </p:spPr>
        <p:txBody>
          <a:bodyPr/>
          <a:lstStyle/>
          <a:p>
            <a:r>
              <a:rPr lang="en-US" dirty="0" smtClean="0"/>
              <a:t>Universe created by the Flying Spaghetti Monster.</a:t>
            </a:r>
          </a:p>
          <a:p>
            <a:r>
              <a:rPr lang="en-US" dirty="0" smtClean="0"/>
              <a:t>Several holy books say so.</a:t>
            </a:r>
          </a:p>
          <a:p>
            <a:r>
              <a:rPr lang="en-US" dirty="0" smtClean="0"/>
              <a:t>10 million world-wide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Prayer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203" y="2438400"/>
            <a:ext cx="45297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6696" y="1857370"/>
            <a:ext cx="4029104" cy="4429151"/>
          </a:xfrm>
        </p:spPr>
        <p:txBody>
          <a:bodyPr/>
          <a:lstStyle/>
          <a:p>
            <a:r>
              <a:rPr lang="en-US" dirty="0" smtClean="0"/>
              <a:t>Praying privately in school is okay. </a:t>
            </a:r>
          </a:p>
          <a:p>
            <a:r>
              <a:rPr lang="en-US" dirty="0" smtClean="0"/>
              <a:t>No school sanctioned prayer or invocation.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Vouchers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857370"/>
            <a:ext cx="3762404" cy="4429151"/>
          </a:xfrm>
        </p:spPr>
        <p:txBody>
          <a:bodyPr/>
          <a:lstStyle/>
          <a:p>
            <a:r>
              <a:rPr lang="en-US" dirty="0" smtClean="0"/>
              <a:t>Voucher system would subsidize sending kids to private (religious) schools. </a:t>
            </a:r>
          </a:p>
          <a:p>
            <a:r>
              <a:rPr lang="en-US" dirty="0" smtClean="0"/>
              <a:t>Takes $ away from public system.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05000"/>
            <a:ext cx="502525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57370"/>
            <a:ext cx="3914804" cy="4429151"/>
          </a:xfrm>
        </p:spPr>
        <p:txBody>
          <a:bodyPr/>
          <a:lstStyle/>
          <a:p>
            <a:r>
              <a:rPr lang="en-US" dirty="0" smtClean="0"/>
              <a:t>Both sides have firm convictions.</a:t>
            </a:r>
          </a:p>
          <a:p>
            <a:r>
              <a:rPr lang="en-US" dirty="0" smtClean="0"/>
              <a:t>Go with the flow. </a:t>
            </a:r>
          </a:p>
          <a:p>
            <a:r>
              <a:rPr lang="en-US" dirty="0" smtClean="0"/>
              <a:t>You’re #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09800"/>
            <a:ext cx="47296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553200" cy="507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wrap="none" lIns="0" rIns="0" numCol="3">
            <a:normAutofit fontScale="77500" lnSpcReduction="20000"/>
          </a:bodyPr>
          <a:lstStyle/>
          <a:p>
            <a:pPr indent="0">
              <a:spcBef>
                <a:spcPts val="0"/>
              </a:spcBef>
            </a:pPr>
            <a:r>
              <a:rPr lang="en-US" dirty="0" smtClean="0"/>
              <a:t>Protestants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Lib Protestants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Con Protestants 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Evangelicals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Fundamentalists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Born </a:t>
            </a:r>
            <a:r>
              <a:rPr lang="en-US" dirty="0" err="1" smtClean="0"/>
              <a:t>Agains</a:t>
            </a:r>
            <a:endParaRPr lang="en-US" dirty="0" smtClean="0"/>
          </a:p>
          <a:p>
            <a:pPr indent="0">
              <a:spcBef>
                <a:spcPts val="0"/>
              </a:spcBef>
            </a:pPr>
            <a:r>
              <a:rPr lang="en-US" dirty="0" smtClean="0"/>
              <a:t>Moral Majority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Creation Science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Intelligent Design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Young </a:t>
            </a:r>
            <a:r>
              <a:rPr lang="en-US" dirty="0" err="1" smtClean="0"/>
              <a:t>Earthers</a:t>
            </a:r>
            <a:endParaRPr lang="en-US" dirty="0" smtClean="0"/>
          </a:p>
          <a:p>
            <a:pPr indent="0">
              <a:spcBef>
                <a:spcPts val="0"/>
              </a:spcBef>
            </a:pPr>
            <a:r>
              <a:rPr lang="en-US" dirty="0" smtClean="0"/>
              <a:t>Old </a:t>
            </a:r>
            <a:r>
              <a:rPr lang="en-US" dirty="0" err="1" smtClean="0"/>
              <a:t>Earthers</a:t>
            </a:r>
            <a:r>
              <a:rPr lang="en-US" dirty="0" smtClean="0"/>
              <a:t> 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Catholics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Charismatic's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Jews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Kabala's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Muslims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Shiites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Sunnis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Black Muslims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Buddhists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Hindus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Latter Day Saints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Day Adventists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Eastern Orthodoxy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Christian </a:t>
            </a:r>
            <a:r>
              <a:rPr lang="en-US" dirty="0" err="1" smtClean="0"/>
              <a:t>Scintsts</a:t>
            </a:r>
            <a:endParaRPr lang="en-US" dirty="0" smtClean="0"/>
          </a:p>
          <a:p>
            <a:pPr indent="0">
              <a:spcBef>
                <a:spcPts val="0"/>
              </a:spcBef>
            </a:pPr>
            <a:r>
              <a:rPr lang="en-US" dirty="0" smtClean="0"/>
              <a:t>Native Americans</a:t>
            </a:r>
          </a:p>
          <a:p>
            <a:pPr indent="0">
              <a:spcBef>
                <a:spcPts val="0"/>
              </a:spcBef>
            </a:pPr>
            <a:r>
              <a:rPr lang="en-US" dirty="0" err="1" smtClean="0"/>
              <a:t>Jainists</a:t>
            </a:r>
            <a:endParaRPr lang="en-US" dirty="0" smtClean="0"/>
          </a:p>
          <a:p>
            <a:pPr indent="0">
              <a:spcBef>
                <a:spcPts val="0"/>
              </a:spcBef>
            </a:pPr>
            <a:r>
              <a:rPr lang="en-US" dirty="0" smtClean="0"/>
              <a:t>Sikhs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Baha'is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New Agers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Wiccans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Cults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Scientologists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Moonies</a:t>
            </a:r>
          </a:p>
          <a:p>
            <a:pPr indent="0">
              <a:spcBef>
                <a:spcPts val="0"/>
              </a:spcBef>
            </a:pPr>
            <a:r>
              <a:rPr lang="en-US" dirty="0" smtClean="0"/>
              <a:t>Pastafarians</a:t>
            </a:r>
          </a:p>
          <a:p>
            <a:pPr indent="0">
              <a:spcBef>
                <a:spcPts val="0"/>
              </a:spcBef>
            </a:pPr>
            <a:endParaRPr lang="en-US" dirty="0" smtClean="0"/>
          </a:p>
          <a:p>
            <a:pPr indent="0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3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9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2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8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3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1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3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3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4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7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3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3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3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3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6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3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9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3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3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3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3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Canada: Charter of Rights and Freedoms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Human Rights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13.1</a:t>
            </a:r>
          </a:p>
          <a:p>
            <a:r>
              <a:rPr lang="en-US" dirty="0" smtClean="0"/>
              <a:t>Illegal to communicate anything “that </a:t>
            </a:r>
            <a:r>
              <a:rPr lang="en-US" dirty="0" smtClean="0"/>
              <a:t>is </a:t>
            </a:r>
            <a:r>
              <a:rPr lang="en-US" u="sng" dirty="0" smtClean="0"/>
              <a:t>likely to expose </a:t>
            </a:r>
            <a:r>
              <a:rPr lang="en-US" dirty="0" smtClean="0"/>
              <a:t>a person or persons to hatred or </a:t>
            </a:r>
            <a:r>
              <a:rPr lang="en-US" dirty="0" smtClean="0"/>
              <a:t>contempt”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A future thought crime.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5000630"/>
          </a:xfrm>
        </p:spPr>
        <p:txBody>
          <a:bodyPr/>
          <a:lstStyle/>
          <a:p>
            <a:r>
              <a:rPr lang="en-US" dirty="0" smtClean="0"/>
              <a:t>Provincial &amp; Federal</a:t>
            </a:r>
          </a:p>
          <a:p>
            <a:r>
              <a:rPr lang="en-US" dirty="0" smtClean="0"/>
              <a:t>Kangaroo court</a:t>
            </a:r>
          </a:p>
          <a:p>
            <a:r>
              <a:rPr lang="en-US" dirty="0" smtClean="0"/>
              <a:t>Double jeopardy</a:t>
            </a:r>
          </a:p>
          <a:p>
            <a:r>
              <a:rPr lang="en-US" dirty="0" smtClean="0"/>
              <a:t>Truth is not a defense</a:t>
            </a:r>
          </a:p>
          <a:p>
            <a:r>
              <a:rPr lang="en-US" dirty="0" smtClean="0"/>
              <a:t>Search and seizure with out warrant</a:t>
            </a:r>
          </a:p>
          <a:p>
            <a:r>
              <a:rPr lang="en-US" dirty="0" smtClean="0"/>
              <a:t>Often non lawyers</a:t>
            </a:r>
          </a:p>
          <a:p>
            <a:r>
              <a:rPr lang="en-US" dirty="0" smtClean="0"/>
              <a:t>100% conviction rate (Section 13.1)</a:t>
            </a:r>
          </a:p>
          <a:p>
            <a:r>
              <a:rPr lang="en-US" dirty="0" smtClean="0"/>
              <a:t>Government censorship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26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95400"/>
            <a:ext cx="574333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2914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000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4000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49927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057400"/>
            <a:ext cx="4000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71" y="228600"/>
            <a:ext cx="817332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</a:t>
            </a:r>
          </a:p>
          <a:p>
            <a:r>
              <a:rPr lang="en-US" dirty="0" smtClean="0"/>
              <a:t>Philosophical</a:t>
            </a:r>
          </a:p>
          <a:p>
            <a:r>
              <a:rPr lang="en-US" dirty="0" smtClean="0"/>
              <a:t>Doctrinal</a:t>
            </a:r>
          </a:p>
          <a:p>
            <a:r>
              <a:rPr lang="en-US" dirty="0" smtClean="0"/>
              <a:t>Dogmatic</a:t>
            </a:r>
          </a:p>
          <a:p>
            <a:r>
              <a:rPr lang="en-US" dirty="0" smtClean="0"/>
              <a:t>Educational</a:t>
            </a:r>
          </a:p>
          <a:p>
            <a:r>
              <a:rPr lang="en-US" dirty="0" smtClean="0"/>
              <a:t>Political</a:t>
            </a:r>
          </a:p>
          <a:p>
            <a:r>
              <a:rPr lang="en-US" dirty="0" smtClean="0"/>
              <a:t>Gender</a:t>
            </a:r>
          </a:p>
          <a:p>
            <a:endParaRPr lang="en-US" dirty="0"/>
          </a:p>
        </p:txBody>
      </p:sp>
      <p:pic>
        <p:nvPicPr>
          <p:cNvPr id="10242" name="Picture 1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52191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57370"/>
            <a:ext cx="4143404" cy="4429151"/>
          </a:xfrm>
        </p:spPr>
        <p:txBody>
          <a:bodyPr/>
          <a:lstStyle/>
          <a:p>
            <a:r>
              <a:rPr lang="en-US" dirty="0" smtClean="0"/>
              <a:t>Religionists form determined lobby groups. </a:t>
            </a:r>
          </a:p>
          <a:p>
            <a:r>
              <a:rPr lang="en-US" dirty="0" smtClean="0"/>
              <a:t>Kansas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86000"/>
            <a:ext cx="45297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Ticket Items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715000" cy="514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571</TotalTime>
  <Words>1738</Words>
  <Application>Microsoft Office PowerPoint</Application>
  <PresentationFormat>On-screen Show (4:3)</PresentationFormat>
  <Paragraphs>430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Brooklet</vt:lpstr>
      <vt:lpstr>Religion</vt:lpstr>
      <vt:lpstr>Slide 2</vt:lpstr>
      <vt:lpstr>Relevance to Education</vt:lpstr>
      <vt:lpstr>Mixed Bag</vt:lpstr>
      <vt:lpstr>Slide 5</vt:lpstr>
      <vt:lpstr>Contrasts</vt:lpstr>
      <vt:lpstr>Effects on Education</vt:lpstr>
      <vt:lpstr>Political Influence</vt:lpstr>
      <vt:lpstr>Big Ticket Items</vt:lpstr>
      <vt:lpstr>Sex Education</vt:lpstr>
      <vt:lpstr>Slide 11</vt:lpstr>
      <vt:lpstr>Evolution</vt:lpstr>
      <vt:lpstr>Lifestyles</vt:lpstr>
      <vt:lpstr>Abortion</vt:lpstr>
      <vt:lpstr>Up hill battle</vt:lpstr>
      <vt:lpstr>Anti Semitism</vt:lpstr>
      <vt:lpstr>Slide 17</vt:lpstr>
      <vt:lpstr>Hate Speech</vt:lpstr>
      <vt:lpstr>The Koran</vt:lpstr>
      <vt:lpstr>The Sunnah</vt:lpstr>
      <vt:lpstr>The Sira</vt:lpstr>
      <vt:lpstr>Sharia Law</vt:lpstr>
      <vt:lpstr>What does this mean?</vt:lpstr>
      <vt:lpstr>Doctrine of Abrogation</vt:lpstr>
      <vt:lpstr>Dhimmi</vt:lpstr>
      <vt:lpstr>Doctrine of Taqiyya &amp; Kitman</vt:lpstr>
      <vt:lpstr>Slide 27</vt:lpstr>
      <vt:lpstr>Jihad</vt:lpstr>
      <vt:lpstr>Forced Conversion</vt:lpstr>
      <vt:lpstr>Slide 30</vt:lpstr>
      <vt:lpstr>Numbers</vt:lpstr>
      <vt:lpstr>Hate Speech (from the Koran)</vt:lpstr>
      <vt:lpstr>Moderate</vt:lpstr>
      <vt:lpstr>Pastafarians</vt:lpstr>
      <vt:lpstr>Slide 35</vt:lpstr>
      <vt:lpstr>School Prayer</vt:lpstr>
      <vt:lpstr>School Vouchers</vt:lpstr>
      <vt:lpstr>Censorship</vt:lpstr>
      <vt:lpstr>Slide 39</vt:lpstr>
      <vt:lpstr>Freedom of Speech</vt:lpstr>
      <vt:lpstr>Canadian Human Rights Act</vt:lpstr>
      <vt:lpstr>Human Rights Commissions</vt:lpstr>
      <vt:lpstr>Slide 43</vt:lpstr>
      <vt:lpstr>Slide 44</vt:lpstr>
      <vt:lpstr>Slide 45</vt:lpstr>
      <vt:lpstr>Slide 46</vt:lpstr>
      <vt:lpstr>Slide 47</vt:lpstr>
    </vt:vector>
  </TitlesOfParts>
  <Company>Medaille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</dc:creator>
  <cp:lastModifiedBy>Dana</cp:lastModifiedBy>
  <cp:revision>67</cp:revision>
  <dcterms:created xsi:type="dcterms:W3CDTF">2009-07-13T14:04:31Z</dcterms:created>
  <dcterms:modified xsi:type="dcterms:W3CDTF">2009-07-14T05:14:16Z</dcterms:modified>
</cp:coreProperties>
</file>