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261" r:id="rId2"/>
    <p:sldId id="262" r:id="rId3"/>
    <p:sldId id="322" r:id="rId4"/>
    <p:sldId id="263" r:id="rId5"/>
    <p:sldId id="321" r:id="rId6"/>
    <p:sldId id="323" r:id="rId7"/>
    <p:sldId id="325"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 id="287" r:id="rId31"/>
    <p:sldId id="288" r:id="rId32"/>
    <p:sldId id="289" r:id="rId33"/>
    <p:sldId id="290" r:id="rId34"/>
    <p:sldId id="291" r:id="rId35"/>
    <p:sldId id="292" r:id="rId36"/>
    <p:sldId id="295" r:id="rId37"/>
    <p:sldId id="300" r:id="rId38"/>
    <p:sldId id="313" r:id="rId39"/>
    <p:sldId id="314" r:id="rId40"/>
    <p:sldId id="315" r:id="rId41"/>
    <p:sldId id="299" r:id="rId42"/>
    <p:sldId id="308" r:id="rId43"/>
    <p:sldId id="317" r:id="rId44"/>
    <p:sldId id="318" r:id="rId45"/>
    <p:sldId id="319" r:id="rId4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E0D978"/>
    <a:srgbClr val="4D4D4D"/>
    <a:srgbClr val="777777"/>
    <a:srgbClr val="FFE173"/>
    <a:srgbClr val="FFFF66"/>
    <a:srgbClr val="336699"/>
  </p:clrMru>
</p:presentationPr>
</file>

<file path=ppt/tableStyles.xml><?xml version="1.0" encoding="utf-8"?>
<a:tblStyleLst xmlns:a="http://schemas.openxmlformats.org/drawingml/2006/main" def="{5C22544A-7EE6-4342-B048-85BDC9FD1C3A}">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71" autoAdjust="0"/>
  </p:normalViewPr>
  <p:slideViewPr>
    <p:cSldViewPr>
      <p:cViewPr varScale="1">
        <p:scale>
          <a:sx n="70" d="100"/>
          <a:sy n="70" d="100"/>
        </p:scale>
        <p:origin x="-51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mtClean="0"/>
              <a:t>Running Records: Stacey Dahmer &amp; Dana Grant</a:t>
            </a:r>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fld id="{1D1EB21C-CE84-48E0-A138-DBDAC25E1AE2}" type="datetimeFigureOut">
              <a:rPr lang="en-US" smtClean="0"/>
              <a:pPr/>
              <a:t>12/4/2008</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D9F31E3-4328-4210-86E7-A7357E44EAFE}" type="slidenum">
              <a:rPr lang="en-US" smtClean="0"/>
              <a:pPr/>
              <a:t>‹#›</a:t>
            </a:fld>
            <a:endParaRPr lang="en-U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mtClean="0"/>
              <a:t>Running Records: Stacey Dahmer &amp; Dana Grant</a:t>
            </a: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4C6472BE-A76D-4CE5-ACD8-40953FBB7A1E}" type="datetimeFigureOut">
              <a:rPr lang="en-US" smtClean="0"/>
              <a:pPr/>
              <a:t>12/4/2008</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0307EF53-42E0-4D04-BAE1-FB68E54E5614}" type="slidenum">
              <a:rPr lang="en-US" smtClean="0"/>
              <a:pPr/>
              <a:t>‹#›</a:t>
            </a:fld>
            <a:endParaRPr lang="en-U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307EF53-42E0-4D04-BAE1-FB68E54E5614}" type="slidenum">
              <a:rPr lang="en-US" smtClean="0"/>
              <a:pPr/>
              <a:t>40</a:t>
            </a:fld>
            <a:endParaRPr lang="en-US"/>
          </a:p>
        </p:txBody>
      </p:sp>
      <p:sp>
        <p:nvSpPr>
          <p:cNvPr id="5" name="Header Placeholder 4"/>
          <p:cNvSpPr>
            <a:spLocks noGrp="1"/>
          </p:cNvSpPr>
          <p:nvPr>
            <p:ph type="hdr" sz="quarter" idx="11"/>
          </p:nvPr>
        </p:nvSpPr>
        <p:spPr/>
        <p:txBody>
          <a:bodyPr/>
          <a:lstStyle/>
          <a:p>
            <a:r>
              <a:rPr lang="en-US" smtClean="0"/>
              <a:t>Running Records: Stacey Dahmer &amp; Dana Grant</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3429000"/>
            <a:ext cx="8153400" cy="1066800"/>
          </a:xfrm>
        </p:spPr>
        <p:txBody>
          <a:bodyPr/>
          <a:lstStyle>
            <a:lvl1pPr>
              <a:defRPr sz="4800" b="1">
                <a:solidFill>
                  <a:srgbClr val="FFE173"/>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 y="4495800"/>
            <a:ext cx="5257800" cy="685800"/>
          </a:xfrm>
        </p:spPr>
        <p:txBody>
          <a:bodyPr/>
          <a:lstStyle>
            <a:lvl1pPr marL="0" indent="0">
              <a:buFontTx/>
              <a:buNone/>
              <a:defRPr>
                <a:solidFill>
                  <a:schemeClr val="bg1"/>
                </a:solidFill>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p:txBody>
          <a:bodyPr/>
          <a:lstStyle>
            <a:lvl1pPr>
              <a:defRPr/>
            </a:lvl1pPr>
          </a:lstStyle>
          <a:p>
            <a:endParaRPr lang="en-US"/>
          </a:p>
        </p:txBody>
      </p:sp>
      <p:sp>
        <p:nvSpPr>
          <p:cNvPr id="3077" name="Rectangle 5"/>
          <p:cNvSpPr>
            <a:spLocks noGrp="1" noChangeArrowheads="1"/>
          </p:cNvSpPr>
          <p:nvPr>
            <p:ph type="ftr" sz="quarter" idx="3"/>
          </p:nvPr>
        </p:nvSpPr>
        <p:spPr/>
        <p:txBody>
          <a:bodyPr/>
          <a:lstStyle>
            <a:lvl1pPr>
              <a:defRPr/>
            </a:lvl1pPr>
          </a:lstStyle>
          <a:p>
            <a:endParaRPr lang="en-US"/>
          </a:p>
        </p:txBody>
      </p:sp>
      <p:sp>
        <p:nvSpPr>
          <p:cNvPr id="3078" name="Rectangle 6"/>
          <p:cNvSpPr>
            <a:spLocks noGrp="1" noChangeArrowheads="1"/>
          </p:cNvSpPr>
          <p:nvPr>
            <p:ph type="sldNum" sz="quarter" idx="4"/>
          </p:nvPr>
        </p:nvSpPr>
        <p:spPr/>
        <p:txBody>
          <a:bodyPr/>
          <a:lstStyle>
            <a:lvl1pPr>
              <a:defRPr/>
            </a:lvl1pPr>
          </a:lstStyle>
          <a:p>
            <a:fld id="{48DED739-31CD-479B-9762-E679C2A5C5C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3092BC-DD40-4271-9F51-9E1E8DF8FAD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0"/>
            <a:ext cx="20574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0198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0786274-49D0-4EAB-BF77-2141BD50E6E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DF4C63C-B442-4C0B-BC59-723A3C439C7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9AF9DDF-604C-457C-827C-C13CF3A768B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A9FCE83-4D5A-4D1E-B3E1-B1FC4F058AE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A46CFBE-8102-43F5-BD9A-0D37709FA16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70E5A8B-F915-49BD-96BB-36EB68E1BE8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C15528D-7ABD-4AEB-944E-8459E07D511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8F30098-28CF-48B5-B5C6-ABD2B1E3424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C8EA6C0-E0ED-48DE-A79F-07E19EC0352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A539A7A-8076-4DBB-A872-8192DB19B4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4000">
          <a:solidFill>
            <a:srgbClr val="336699"/>
          </a:solidFill>
          <a:latin typeface="+mj-lt"/>
          <a:ea typeface="+mj-ea"/>
          <a:cs typeface="+mj-cs"/>
        </a:defRPr>
      </a:lvl1pPr>
      <a:lvl2pPr algn="l" rtl="0" eaLnBrk="1" fontAlgn="base" hangingPunct="1">
        <a:spcBef>
          <a:spcPct val="0"/>
        </a:spcBef>
        <a:spcAft>
          <a:spcPct val="0"/>
        </a:spcAft>
        <a:defRPr sz="4000">
          <a:solidFill>
            <a:srgbClr val="336699"/>
          </a:solidFill>
          <a:latin typeface="Times New Roman" pitchFamily="18" charset="0"/>
        </a:defRPr>
      </a:lvl2pPr>
      <a:lvl3pPr algn="l" rtl="0" eaLnBrk="1" fontAlgn="base" hangingPunct="1">
        <a:spcBef>
          <a:spcPct val="0"/>
        </a:spcBef>
        <a:spcAft>
          <a:spcPct val="0"/>
        </a:spcAft>
        <a:defRPr sz="4000">
          <a:solidFill>
            <a:srgbClr val="336699"/>
          </a:solidFill>
          <a:latin typeface="Times New Roman" pitchFamily="18" charset="0"/>
        </a:defRPr>
      </a:lvl3pPr>
      <a:lvl4pPr algn="l" rtl="0" eaLnBrk="1" fontAlgn="base" hangingPunct="1">
        <a:spcBef>
          <a:spcPct val="0"/>
        </a:spcBef>
        <a:spcAft>
          <a:spcPct val="0"/>
        </a:spcAft>
        <a:defRPr sz="4000">
          <a:solidFill>
            <a:srgbClr val="336699"/>
          </a:solidFill>
          <a:latin typeface="Times New Roman" pitchFamily="18" charset="0"/>
        </a:defRPr>
      </a:lvl4pPr>
      <a:lvl5pPr algn="l" rtl="0" eaLnBrk="1" fontAlgn="base" hangingPunct="1">
        <a:spcBef>
          <a:spcPct val="0"/>
        </a:spcBef>
        <a:spcAft>
          <a:spcPct val="0"/>
        </a:spcAft>
        <a:defRPr sz="4000">
          <a:solidFill>
            <a:srgbClr val="336699"/>
          </a:solidFill>
          <a:latin typeface="Times New Roman" pitchFamily="18" charset="0"/>
        </a:defRPr>
      </a:lvl5pPr>
      <a:lvl6pPr marL="457200" algn="l" rtl="0" eaLnBrk="1" fontAlgn="base" hangingPunct="1">
        <a:spcBef>
          <a:spcPct val="0"/>
        </a:spcBef>
        <a:spcAft>
          <a:spcPct val="0"/>
        </a:spcAft>
        <a:defRPr sz="4000">
          <a:solidFill>
            <a:srgbClr val="336699"/>
          </a:solidFill>
          <a:latin typeface="Times New Roman" pitchFamily="18" charset="0"/>
        </a:defRPr>
      </a:lvl6pPr>
      <a:lvl7pPr marL="914400" algn="l" rtl="0" eaLnBrk="1" fontAlgn="base" hangingPunct="1">
        <a:spcBef>
          <a:spcPct val="0"/>
        </a:spcBef>
        <a:spcAft>
          <a:spcPct val="0"/>
        </a:spcAft>
        <a:defRPr sz="4000">
          <a:solidFill>
            <a:srgbClr val="336699"/>
          </a:solidFill>
          <a:latin typeface="Times New Roman" pitchFamily="18" charset="0"/>
        </a:defRPr>
      </a:lvl7pPr>
      <a:lvl8pPr marL="1371600" algn="l" rtl="0" eaLnBrk="1" fontAlgn="base" hangingPunct="1">
        <a:spcBef>
          <a:spcPct val="0"/>
        </a:spcBef>
        <a:spcAft>
          <a:spcPct val="0"/>
        </a:spcAft>
        <a:defRPr sz="4000">
          <a:solidFill>
            <a:srgbClr val="336699"/>
          </a:solidFill>
          <a:latin typeface="Times New Roman" pitchFamily="18" charset="0"/>
        </a:defRPr>
      </a:lvl8pPr>
      <a:lvl9pPr marL="1828800" algn="l" rtl="0" eaLnBrk="1" fontAlgn="base" hangingPunct="1">
        <a:spcBef>
          <a:spcPct val="0"/>
        </a:spcBef>
        <a:spcAft>
          <a:spcPct val="0"/>
        </a:spcAft>
        <a:defRPr sz="4000">
          <a:solidFill>
            <a:srgbClr val="336699"/>
          </a:solidFill>
          <a:latin typeface="Times New Roman" pitchFamily="18" charset="0"/>
        </a:defRPr>
      </a:lvl9pPr>
    </p:titleStyle>
    <p:bodyStyle>
      <a:lvl1pPr marL="342900" indent="-342900" algn="l" rtl="0" eaLnBrk="1" fontAlgn="base" hangingPunct="1">
        <a:spcBef>
          <a:spcPct val="20000"/>
        </a:spcBef>
        <a:spcAft>
          <a:spcPct val="0"/>
        </a:spcAft>
        <a:buChar char="•"/>
        <a:defRPr sz="2800">
          <a:solidFill>
            <a:srgbClr val="336699"/>
          </a:solidFill>
          <a:latin typeface="+mn-lt"/>
          <a:ea typeface="+mn-ea"/>
          <a:cs typeface="+mn-cs"/>
        </a:defRPr>
      </a:lvl1pPr>
      <a:lvl2pPr marL="742950" indent="-285750" algn="l" rtl="0" eaLnBrk="1" fontAlgn="base" hangingPunct="1">
        <a:spcBef>
          <a:spcPct val="20000"/>
        </a:spcBef>
        <a:spcAft>
          <a:spcPct val="0"/>
        </a:spcAft>
        <a:buChar char="–"/>
        <a:defRPr sz="2400">
          <a:solidFill>
            <a:srgbClr val="336699"/>
          </a:solidFill>
          <a:latin typeface="+mn-lt"/>
        </a:defRPr>
      </a:lvl2pPr>
      <a:lvl3pPr marL="1143000" indent="-228600" algn="l" rtl="0" eaLnBrk="1" fontAlgn="base" hangingPunct="1">
        <a:spcBef>
          <a:spcPct val="20000"/>
        </a:spcBef>
        <a:spcAft>
          <a:spcPct val="0"/>
        </a:spcAft>
        <a:buChar char="•"/>
        <a:defRPr sz="2000">
          <a:solidFill>
            <a:srgbClr val="336699"/>
          </a:solidFill>
          <a:latin typeface="+mn-lt"/>
        </a:defRPr>
      </a:lvl3pPr>
      <a:lvl4pPr marL="1600200" indent="-228600" algn="l" rtl="0" eaLnBrk="1" fontAlgn="base" hangingPunct="1">
        <a:spcBef>
          <a:spcPct val="20000"/>
        </a:spcBef>
        <a:spcAft>
          <a:spcPct val="0"/>
        </a:spcAft>
        <a:buChar char="–"/>
        <a:defRPr>
          <a:solidFill>
            <a:srgbClr val="336699"/>
          </a:solidFill>
          <a:latin typeface="+mn-lt"/>
        </a:defRPr>
      </a:lvl4pPr>
      <a:lvl5pPr marL="2057400" indent="-228600" algn="l" rtl="0" eaLnBrk="1" fontAlgn="base" hangingPunct="1">
        <a:spcBef>
          <a:spcPct val="20000"/>
        </a:spcBef>
        <a:spcAft>
          <a:spcPct val="0"/>
        </a:spcAft>
        <a:buChar char="»"/>
        <a:defRPr>
          <a:solidFill>
            <a:srgbClr val="336699"/>
          </a:solidFill>
          <a:latin typeface="+mn-lt"/>
        </a:defRPr>
      </a:lvl5pPr>
      <a:lvl6pPr marL="2514600" indent="-228600" algn="l" rtl="0" eaLnBrk="1" fontAlgn="base" hangingPunct="1">
        <a:spcBef>
          <a:spcPct val="20000"/>
        </a:spcBef>
        <a:spcAft>
          <a:spcPct val="0"/>
        </a:spcAft>
        <a:buChar char="»"/>
        <a:defRPr>
          <a:solidFill>
            <a:srgbClr val="336699"/>
          </a:solidFill>
          <a:latin typeface="+mn-lt"/>
        </a:defRPr>
      </a:lvl6pPr>
      <a:lvl7pPr marL="2971800" indent="-228600" algn="l" rtl="0" eaLnBrk="1" fontAlgn="base" hangingPunct="1">
        <a:spcBef>
          <a:spcPct val="20000"/>
        </a:spcBef>
        <a:spcAft>
          <a:spcPct val="0"/>
        </a:spcAft>
        <a:buChar char="»"/>
        <a:defRPr>
          <a:solidFill>
            <a:srgbClr val="336699"/>
          </a:solidFill>
          <a:latin typeface="+mn-lt"/>
        </a:defRPr>
      </a:lvl7pPr>
      <a:lvl8pPr marL="3429000" indent="-228600" algn="l" rtl="0" eaLnBrk="1" fontAlgn="base" hangingPunct="1">
        <a:spcBef>
          <a:spcPct val="20000"/>
        </a:spcBef>
        <a:spcAft>
          <a:spcPct val="0"/>
        </a:spcAft>
        <a:buChar char="»"/>
        <a:defRPr>
          <a:solidFill>
            <a:srgbClr val="336699"/>
          </a:solidFill>
          <a:latin typeface="+mn-lt"/>
        </a:defRPr>
      </a:lvl8pPr>
      <a:lvl9pPr marL="3886200" indent="-228600" algn="l" rtl="0" eaLnBrk="1" fontAlgn="base" hangingPunct="1">
        <a:spcBef>
          <a:spcPct val="20000"/>
        </a:spcBef>
        <a:spcAft>
          <a:spcPct val="0"/>
        </a:spcAft>
        <a:buChar char="»"/>
        <a:defRPr>
          <a:solidFill>
            <a:srgbClr val="3366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7756" y="0"/>
            <a:ext cx="8153400" cy="1066800"/>
          </a:xfrm>
        </p:spPr>
        <p:txBody>
          <a:bodyPr/>
          <a:lstStyle/>
          <a:p>
            <a:r>
              <a:rPr lang="en-US" dirty="0" smtClean="0"/>
              <a:t>Running Records</a:t>
            </a:r>
            <a:endParaRPr lang="en-US" dirty="0"/>
          </a:p>
        </p:txBody>
      </p:sp>
      <p:sp>
        <p:nvSpPr>
          <p:cNvPr id="3" name="Subtitle 2"/>
          <p:cNvSpPr>
            <a:spLocks noGrp="1"/>
          </p:cNvSpPr>
          <p:nvPr>
            <p:ph type="subTitle" idx="1"/>
          </p:nvPr>
        </p:nvSpPr>
        <p:spPr/>
        <p:txBody>
          <a:bodyPr/>
          <a:lstStyle/>
          <a:p>
            <a:r>
              <a:rPr lang="en-US" dirty="0" smtClean="0"/>
              <a:t>Stacey Dahmer</a:t>
            </a:r>
          </a:p>
          <a:p>
            <a:r>
              <a:rPr lang="en-US" dirty="0" smtClean="0"/>
              <a:t>Dana Grant</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 Ratio (MSV)</a:t>
            </a:r>
            <a:endParaRPr lang="en-US" dirty="0"/>
          </a:p>
        </p:txBody>
      </p:sp>
      <p:sp>
        <p:nvSpPr>
          <p:cNvPr id="3" name="Content Placeholder 2"/>
          <p:cNvSpPr>
            <a:spLocks noGrp="1"/>
          </p:cNvSpPr>
          <p:nvPr>
            <p:ph idx="1"/>
          </p:nvPr>
        </p:nvSpPr>
        <p:spPr/>
        <p:txBody>
          <a:bodyPr/>
          <a:lstStyle/>
          <a:p>
            <a:r>
              <a:rPr lang="en-US" dirty="0" smtClean="0"/>
              <a:t>Shows insight into student’s reading process</a:t>
            </a:r>
          </a:p>
          <a:p>
            <a:r>
              <a:rPr lang="en-US" dirty="0" smtClean="0"/>
              <a:t>A proficient reader will watch for words that do not make sense (M), do not sound according to their structure (S) or do not look right (V visual) and then go back to try to make everything match.</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SC Ratio</a:t>
            </a:r>
            <a:endParaRPr lang="en-US" dirty="0"/>
          </a:p>
        </p:txBody>
      </p:sp>
      <p:sp>
        <p:nvSpPr>
          <p:cNvPr id="3" name="Content Placeholder 2"/>
          <p:cNvSpPr>
            <a:spLocks noGrp="1"/>
          </p:cNvSpPr>
          <p:nvPr>
            <p:ph idx="1"/>
          </p:nvPr>
        </p:nvSpPr>
        <p:spPr/>
        <p:txBody>
          <a:bodyPr>
            <a:normAutofit/>
          </a:bodyPr>
          <a:lstStyle/>
          <a:p>
            <a:r>
              <a:rPr lang="en-US" b="1" dirty="0" smtClean="0"/>
              <a:t>1:2 student self corrects every miscue</a:t>
            </a:r>
          </a:p>
          <a:p>
            <a:r>
              <a:rPr lang="en-US" b="1" dirty="0" smtClean="0"/>
              <a:t>1:3 student self corrects ½ of miscues</a:t>
            </a:r>
          </a:p>
          <a:p>
            <a:r>
              <a:rPr lang="en-US" b="1" dirty="0" smtClean="0"/>
              <a:t>1:4 student self corrects 1/3 of miscues</a:t>
            </a:r>
          </a:p>
          <a:p>
            <a:r>
              <a:rPr lang="en-US" dirty="0" smtClean="0"/>
              <a:t>1:5 student self corrects ¼  of miscues</a:t>
            </a:r>
          </a:p>
          <a:p>
            <a:r>
              <a:rPr lang="en-US" dirty="0" smtClean="0"/>
              <a:t>1:6 student self corrects 1/5 of miscues</a:t>
            </a:r>
          </a:p>
          <a:p>
            <a:r>
              <a:rPr lang="en-US" dirty="0" smtClean="0"/>
              <a:t>1:7 student self corrects 1/6 of miscues</a:t>
            </a:r>
          </a:p>
          <a:p>
            <a:r>
              <a:rPr lang="en-US" dirty="0" smtClean="0"/>
              <a:t>1:8 student self corrects 1/7 of miscues</a:t>
            </a:r>
            <a:endParaRPr lang="en-US" dirty="0"/>
          </a:p>
        </p:txBody>
      </p:sp>
      <p:sp>
        <p:nvSpPr>
          <p:cNvPr id="4" name="Up Arrow 3"/>
          <p:cNvSpPr/>
          <p:nvPr/>
        </p:nvSpPr>
        <p:spPr>
          <a:xfrm>
            <a:off x="7215174" y="1285860"/>
            <a:ext cx="1928826" cy="2000264"/>
          </a:xfrm>
          <a:prstGeom prst="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Good</a:t>
            </a:r>
            <a:endParaRPr lang="en-US" sz="2400" b="1" dirty="0"/>
          </a:p>
        </p:txBody>
      </p:sp>
      <p:sp>
        <p:nvSpPr>
          <p:cNvPr id="6" name="Down Arrow 5"/>
          <p:cNvSpPr/>
          <p:nvPr/>
        </p:nvSpPr>
        <p:spPr>
          <a:xfrm>
            <a:off x="7286644" y="3643314"/>
            <a:ext cx="1714480" cy="250033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Bad</a:t>
            </a:r>
            <a:endParaRPr lang="en-US" sz="2800" b="1" dirty="0"/>
          </a:p>
        </p:txBody>
      </p:sp>
      <p:sp>
        <p:nvSpPr>
          <p:cNvPr id="7" name="Slide Number Placeholder 6"/>
          <p:cNvSpPr>
            <a:spLocks noGrp="1"/>
          </p:cNvSpPr>
          <p:nvPr>
            <p:ph type="sldNum" sz="quarter" idx="12"/>
          </p:nvPr>
        </p:nvSpPr>
        <p:spPr/>
        <p:txBody>
          <a:bodyPr/>
          <a:lstStyle/>
          <a:p>
            <a:fld id="{7DF4C63C-B442-4C0B-BC59-723A3C439C7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 SC ratio of 1:4 or better, indicates student is effective in noticing errors</a:t>
            </a:r>
          </a:p>
          <a:p>
            <a:endParaRPr lang="en-US" dirty="0"/>
          </a:p>
          <a:p>
            <a:r>
              <a:rPr lang="en-US" dirty="0" smtClean="0"/>
              <a:t>1:5 (6,7,8…) or greater is bad.</a:t>
            </a:r>
          </a:p>
          <a:p>
            <a:endParaRPr lang="en-US" dirty="0"/>
          </a:p>
          <a:p>
            <a:r>
              <a:rPr lang="en-US" dirty="0" smtClean="0"/>
              <a:t>(If student makes no errors, there will be no SC ratio.)</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Taking a Running Record</a:t>
            </a:r>
            <a:endParaRPr lang="en-US" dirty="0"/>
          </a:p>
        </p:txBody>
      </p:sp>
      <p:sp>
        <p:nvSpPr>
          <p:cNvPr id="3" name="Content Placeholder 2"/>
          <p:cNvSpPr>
            <a:spLocks noGrp="1"/>
          </p:cNvSpPr>
          <p:nvPr>
            <p:ph idx="1"/>
          </p:nvPr>
        </p:nvSpPr>
        <p:spPr/>
        <p:txBody>
          <a:bodyPr/>
          <a:lstStyle/>
          <a:p>
            <a:r>
              <a:rPr lang="en-US" dirty="0" smtClean="0"/>
              <a:t>Quick</a:t>
            </a:r>
          </a:p>
          <a:p>
            <a:r>
              <a:rPr lang="en-US" dirty="0" smtClean="0"/>
              <a:t>Passages 100-200 words</a:t>
            </a:r>
          </a:p>
          <a:p>
            <a:r>
              <a:rPr lang="en-US" dirty="0" smtClean="0"/>
              <a:t>The hardest part is the shorthand conventions and MSV analysis – practice!</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Shorthand Conventions</a:t>
            </a:r>
            <a:endParaRPr lang="en-US" dirty="0"/>
          </a:p>
        </p:txBody>
      </p:sp>
      <p:sp>
        <p:nvSpPr>
          <p:cNvPr id="3" name="Content Placeholder 2"/>
          <p:cNvSpPr>
            <a:spLocks noGrp="1"/>
          </p:cNvSpPr>
          <p:nvPr>
            <p:ph idx="1"/>
          </p:nvPr>
        </p:nvSpPr>
        <p:spPr/>
        <p:txBody>
          <a:bodyPr/>
          <a:lstStyle/>
          <a:p>
            <a:pPr>
              <a:buNone/>
            </a:pPr>
            <a:r>
              <a:rPr lang="en-US" dirty="0" smtClean="0"/>
              <a:t>		</a:t>
            </a:r>
          </a:p>
          <a:p>
            <a:pPr algn="ctr">
              <a:buNone/>
            </a:pPr>
            <a:r>
              <a:rPr lang="en-US" dirty="0" smtClean="0"/>
              <a:t>General Rule</a:t>
            </a:r>
            <a:endParaRPr lang="en-US" dirty="0"/>
          </a:p>
          <a:p>
            <a:pPr>
              <a:buNone/>
            </a:pPr>
            <a:endParaRPr lang="en-US" dirty="0" smtClean="0"/>
          </a:p>
          <a:p>
            <a:pPr>
              <a:buNone/>
            </a:pPr>
            <a:r>
              <a:rPr lang="en-US" dirty="0" smtClean="0"/>
              <a:t>		What student says    Student action</a:t>
            </a:r>
          </a:p>
          <a:p>
            <a:pPr>
              <a:buNone/>
            </a:pPr>
            <a:r>
              <a:rPr lang="en-US" dirty="0"/>
              <a:t>	</a:t>
            </a:r>
            <a:r>
              <a:rPr lang="en-US" dirty="0" smtClean="0"/>
              <a:t>	What is written         Teacher action</a:t>
            </a:r>
            <a:endParaRPr lang="en-US" dirty="0"/>
          </a:p>
        </p:txBody>
      </p:sp>
      <p:grpSp>
        <p:nvGrpSpPr>
          <p:cNvPr id="6" name="Group 5"/>
          <p:cNvGrpSpPr/>
          <p:nvPr/>
        </p:nvGrpSpPr>
        <p:grpSpPr>
          <a:xfrm>
            <a:off x="357158" y="3144042"/>
            <a:ext cx="7143800" cy="1142214"/>
            <a:chOff x="714348" y="3357562"/>
            <a:chExt cx="7143800" cy="1142214"/>
          </a:xfrm>
        </p:grpSpPr>
        <p:cxnSp>
          <p:nvCxnSpPr>
            <p:cNvPr id="4" name="Straight Connector 3"/>
            <p:cNvCxnSpPr/>
            <p:nvPr/>
          </p:nvCxnSpPr>
          <p:spPr>
            <a:xfrm>
              <a:off x="714348" y="3929066"/>
              <a:ext cx="7143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072728" y="3928272"/>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Slide Number Placeholder 6"/>
          <p:cNvSpPr>
            <a:spLocks noGrp="1"/>
          </p:cNvSpPr>
          <p:nvPr>
            <p:ph type="sldNum" sz="quarter" idx="12"/>
          </p:nvPr>
        </p:nvSpPr>
        <p:spPr/>
        <p:txBody>
          <a:bodyPr/>
          <a:lstStyle/>
          <a:p>
            <a:fld id="{7DF4C63C-B442-4C0B-BC59-723A3C439C7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Accurate Reading</a:t>
            </a:r>
            <a:endParaRPr lang="en-US" dirty="0"/>
          </a:p>
        </p:txBody>
      </p:sp>
      <p:sp>
        <p:nvSpPr>
          <p:cNvPr id="3" name="Content Placeholder 2"/>
          <p:cNvSpPr>
            <a:spLocks noGrp="1"/>
          </p:cNvSpPr>
          <p:nvPr>
            <p:ph idx="1"/>
          </p:nvPr>
        </p:nvSpPr>
        <p:spPr/>
        <p:txBody>
          <a:bodyPr>
            <a:normAutofit/>
          </a:bodyPr>
          <a:lstStyle/>
          <a:p>
            <a:pPr algn="ctr">
              <a:buNone/>
            </a:pPr>
            <a:r>
              <a:rPr lang="en-US" dirty="0" smtClean="0">
                <a:sym typeface="Wingdings"/>
              </a:rPr>
              <a:t>Each word read correctly is scored with a </a:t>
            </a:r>
            <a:endParaRPr lang="en-US" dirty="0" smtClean="0"/>
          </a:p>
          <a:p>
            <a:pPr>
              <a:buNone/>
            </a:pPr>
            <a:endParaRPr lang="en-US" dirty="0" smtClean="0">
              <a:sym typeface="Wingdings"/>
            </a:endParaRPr>
          </a:p>
          <a:p>
            <a:pPr>
              <a:buNone/>
            </a:pPr>
            <a:endParaRPr lang="en-US" sz="4800" dirty="0">
              <a:sym typeface="Wingdings"/>
            </a:endParaRPr>
          </a:p>
          <a:p>
            <a:pPr algn="ctr">
              <a:buNone/>
            </a:pPr>
            <a:r>
              <a:rPr lang="en-US" sz="4800" dirty="0" smtClean="0">
                <a:sym typeface="Wingdings"/>
              </a:rPr>
              <a:t></a:t>
            </a:r>
            <a:endParaRPr lang="en-US" sz="4800" dirty="0" smtClean="0"/>
          </a:p>
          <a:p>
            <a:pPr>
              <a:buNone/>
            </a:pPr>
            <a:endParaRPr lang="en-US" sz="4800" dirty="0" smtClean="0"/>
          </a:p>
          <a:p>
            <a:pPr>
              <a:buNone/>
            </a:pPr>
            <a:endParaRPr lang="en-US" sz="4800"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Substitution</a:t>
            </a:r>
            <a:endParaRPr lang="en-US" dirty="0"/>
          </a:p>
        </p:txBody>
      </p:sp>
      <p:sp>
        <p:nvSpPr>
          <p:cNvPr id="3" name="Content Placeholder 2"/>
          <p:cNvSpPr>
            <a:spLocks noGrp="1"/>
          </p:cNvSpPr>
          <p:nvPr>
            <p:ph idx="1"/>
          </p:nvPr>
        </p:nvSpPr>
        <p:spPr/>
        <p:txBody>
          <a:bodyPr/>
          <a:lstStyle/>
          <a:p>
            <a:r>
              <a:rPr lang="en-US" dirty="0" smtClean="0"/>
              <a:t>If the student reads a word incorrectly, teacher writes the incorrect word and the correct word under it. (Each example is scored as only 1 error)</a:t>
            </a:r>
          </a:p>
          <a:p>
            <a:endParaRPr lang="en-US" dirty="0" smtClean="0"/>
          </a:p>
          <a:p>
            <a:pPr>
              <a:buNone/>
            </a:pPr>
            <a:r>
              <a:rPr lang="en-US" dirty="0" smtClean="0"/>
              <a:t>		take			           </a:t>
            </a:r>
            <a:r>
              <a:rPr lang="en-US" dirty="0" err="1" smtClean="0"/>
              <a:t>take</a:t>
            </a:r>
            <a:r>
              <a:rPr lang="en-US" dirty="0" smtClean="0"/>
              <a:t>	      took</a:t>
            </a:r>
          </a:p>
          <a:p>
            <a:pPr>
              <a:buNone/>
            </a:pPr>
            <a:r>
              <a:rPr lang="en-US" dirty="0" smtClean="0"/>
              <a:t>		taken                               </a:t>
            </a:r>
            <a:r>
              <a:rPr lang="en-US" dirty="0" err="1" smtClean="0"/>
              <a:t>taken</a:t>
            </a:r>
            <a:endParaRPr lang="en-US" dirty="0"/>
          </a:p>
        </p:txBody>
      </p:sp>
      <p:grpSp>
        <p:nvGrpSpPr>
          <p:cNvPr id="8" name="Group 7"/>
          <p:cNvGrpSpPr/>
          <p:nvPr/>
        </p:nvGrpSpPr>
        <p:grpSpPr>
          <a:xfrm>
            <a:off x="1000100" y="3429000"/>
            <a:ext cx="2000264" cy="1142214"/>
            <a:chOff x="1071538" y="4286256"/>
            <a:chExt cx="2000264" cy="1142214"/>
          </a:xfrm>
        </p:grpSpPr>
        <p:cxnSp>
          <p:nvCxnSpPr>
            <p:cNvPr id="5" name="Straight Connector 4"/>
            <p:cNvCxnSpPr/>
            <p:nvPr/>
          </p:nvCxnSpPr>
          <p:spPr>
            <a:xfrm>
              <a:off x="1071538" y="4857760"/>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858150" y="4856966"/>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 name="Group 8"/>
          <p:cNvGrpSpPr/>
          <p:nvPr/>
        </p:nvGrpSpPr>
        <p:grpSpPr>
          <a:xfrm>
            <a:off x="4929190" y="3429000"/>
            <a:ext cx="2500330" cy="1142214"/>
            <a:chOff x="5000628" y="4286256"/>
            <a:chExt cx="2500330" cy="1142214"/>
          </a:xfrm>
        </p:grpSpPr>
        <p:cxnSp>
          <p:nvCxnSpPr>
            <p:cNvPr id="10" name="Straight Connector 9"/>
            <p:cNvCxnSpPr/>
            <p:nvPr/>
          </p:nvCxnSpPr>
          <p:spPr>
            <a:xfrm>
              <a:off x="5000628" y="4857760"/>
              <a:ext cx="250033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5787240" y="4856966"/>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 name="Slide Number Placeholder 11"/>
          <p:cNvSpPr>
            <a:spLocks noGrp="1"/>
          </p:cNvSpPr>
          <p:nvPr>
            <p:ph type="sldNum" sz="quarter" idx="12"/>
          </p:nvPr>
        </p:nvSpPr>
        <p:spPr/>
        <p:txBody>
          <a:bodyPr/>
          <a:lstStyle/>
          <a:p>
            <a:fld id="{7DF4C63C-B442-4C0B-BC59-723A3C439C7E}"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Self Corrections (SC)</a:t>
            </a:r>
            <a:endParaRPr lang="en-US" dirty="0"/>
          </a:p>
        </p:txBody>
      </p:sp>
      <p:sp>
        <p:nvSpPr>
          <p:cNvPr id="4" name="Content Placeholder 2"/>
          <p:cNvSpPr>
            <a:spLocks noGrp="1"/>
          </p:cNvSpPr>
          <p:nvPr>
            <p:ph idx="1"/>
          </p:nvPr>
        </p:nvSpPr>
        <p:spPr>
          <a:xfrm>
            <a:off x="457200" y="1600200"/>
            <a:ext cx="8229600" cy="4525963"/>
          </a:xfrm>
        </p:spPr>
        <p:txBody>
          <a:bodyPr/>
          <a:lstStyle/>
          <a:p>
            <a:r>
              <a:rPr lang="en-US" dirty="0" smtClean="0"/>
              <a:t>If the student self corrects an error, teacher writes “SC” following the incorrect word. Not counted as an error.</a:t>
            </a:r>
          </a:p>
          <a:p>
            <a:pPr>
              <a:buNone/>
            </a:pPr>
            <a:r>
              <a:rPr lang="en-US" dirty="0" smtClean="0"/>
              <a:t>													take     SC</a:t>
            </a:r>
          </a:p>
          <a:p>
            <a:pPr>
              <a:buNone/>
            </a:pPr>
            <a:r>
              <a:rPr lang="en-US" dirty="0" smtClean="0"/>
              <a:t>					taken</a:t>
            </a:r>
            <a:endParaRPr lang="en-US" dirty="0"/>
          </a:p>
        </p:txBody>
      </p:sp>
      <p:grpSp>
        <p:nvGrpSpPr>
          <p:cNvPr id="7" name="Group 6"/>
          <p:cNvGrpSpPr/>
          <p:nvPr/>
        </p:nvGrpSpPr>
        <p:grpSpPr>
          <a:xfrm>
            <a:off x="3786182" y="3357562"/>
            <a:ext cx="2000264" cy="1142214"/>
            <a:chOff x="3857620" y="3786190"/>
            <a:chExt cx="2000264" cy="1142214"/>
          </a:xfrm>
        </p:grpSpPr>
        <p:cxnSp>
          <p:nvCxnSpPr>
            <p:cNvPr id="5" name="Straight Connector 4"/>
            <p:cNvCxnSpPr/>
            <p:nvPr/>
          </p:nvCxnSpPr>
          <p:spPr>
            <a:xfrm>
              <a:off x="3857620"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4644232"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7DF4C63C-B442-4C0B-BC59-723A3C439C7E}"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Repetition (R)</a:t>
            </a:r>
            <a:endParaRPr lang="en-US" dirty="0"/>
          </a:p>
        </p:txBody>
      </p:sp>
      <p:sp>
        <p:nvSpPr>
          <p:cNvPr id="3" name="Content Placeholder 2"/>
          <p:cNvSpPr>
            <a:spLocks noGrp="1"/>
          </p:cNvSpPr>
          <p:nvPr>
            <p:ph idx="1"/>
          </p:nvPr>
        </p:nvSpPr>
        <p:spPr/>
        <p:txBody>
          <a:bodyPr/>
          <a:lstStyle/>
          <a:p>
            <a:r>
              <a:rPr lang="en-US" dirty="0" smtClean="0"/>
              <a:t>Not counted as errors</a:t>
            </a:r>
          </a:p>
          <a:p>
            <a:pPr>
              <a:buNone/>
            </a:pPr>
            <a:endParaRPr lang="en-US" dirty="0"/>
          </a:p>
          <a:p>
            <a:pPr algn="ctr">
              <a:buNone/>
            </a:pPr>
            <a:r>
              <a:rPr lang="en-US" b="1" dirty="0" smtClean="0"/>
              <a:t>Student</a:t>
            </a:r>
            <a:r>
              <a:rPr lang="en-US" dirty="0" smtClean="0"/>
              <a:t>: Jarrett ran to </a:t>
            </a:r>
            <a:r>
              <a:rPr lang="en-US" dirty="0" err="1" smtClean="0"/>
              <a:t>to</a:t>
            </a:r>
            <a:r>
              <a:rPr lang="en-US" dirty="0" smtClean="0"/>
              <a:t> the store</a:t>
            </a:r>
          </a:p>
          <a:p>
            <a:pPr algn="ctr">
              <a:buNone/>
            </a:pPr>
            <a:r>
              <a:rPr lang="en-US" b="1" dirty="0" smtClean="0"/>
              <a:t>Text</a:t>
            </a:r>
            <a:r>
              <a:rPr lang="en-US" dirty="0" smtClean="0"/>
              <a:t>: Jarrett ran to the store</a:t>
            </a:r>
          </a:p>
          <a:p>
            <a:endParaRPr lang="en-US" dirty="0"/>
          </a:p>
          <a:p>
            <a:pPr algn="ctr">
              <a:buNone/>
            </a:pPr>
            <a:r>
              <a:rPr lang="en-US" dirty="0" smtClean="0">
                <a:sym typeface="Wingdings"/>
              </a:rPr>
              <a:t>   R  </a:t>
            </a:r>
            <a:endParaRPr lang="en-US" dirty="0"/>
          </a:p>
        </p:txBody>
      </p:sp>
      <p:grpSp>
        <p:nvGrpSpPr>
          <p:cNvPr id="4" name="Group 17"/>
          <p:cNvGrpSpPr/>
          <p:nvPr/>
        </p:nvGrpSpPr>
        <p:grpSpPr>
          <a:xfrm>
            <a:off x="4357686" y="3713958"/>
            <a:ext cx="430216" cy="572298"/>
            <a:chOff x="4357686" y="3428206"/>
            <a:chExt cx="430216" cy="572298"/>
          </a:xfrm>
        </p:grpSpPr>
        <p:cxnSp>
          <p:nvCxnSpPr>
            <p:cNvPr id="13" name="Straight Connector 12"/>
            <p:cNvCxnSpPr/>
            <p:nvPr/>
          </p:nvCxnSpPr>
          <p:spPr>
            <a:xfrm rot="5400000" flipH="1" flipV="1">
              <a:off x="4501356" y="3713958"/>
              <a:ext cx="57150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358480" y="3428206"/>
              <a:ext cx="42862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4072728" y="3713958"/>
              <a:ext cx="571504" cy="15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7DF4C63C-B442-4C0B-BC59-723A3C439C7E}"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Omission</a:t>
            </a:r>
            <a:endParaRPr lang="en-US" dirty="0"/>
          </a:p>
        </p:txBody>
      </p:sp>
      <p:sp>
        <p:nvSpPr>
          <p:cNvPr id="3" name="Content Placeholder 2"/>
          <p:cNvSpPr>
            <a:spLocks noGrp="1"/>
          </p:cNvSpPr>
          <p:nvPr>
            <p:ph idx="1"/>
          </p:nvPr>
        </p:nvSpPr>
        <p:spPr/>
        <p:txBody>
          <a:bodyPr/>
          <a:lstStyle/>
          <a:p>
            <a:r>
              <a:rPr lang="en-US" dirty="0" smtClean="0"/>
              <a:t>Counted as an error</a:t>
            </a:r>
          </a:p>
          <a:p>
            <a:endParaRPr lang="en-US" dirty="0" smtClean="0"/>
          </a:p>
          <a:p>
            <a:pPr algn="ctr">
              <a:buNone/>
            </a:pPr>
            <a:r>
              <a:rPr lang="en-US" dirty="0" smtClean="0"/>
              <a:t>Student: Jarrett was ------- to jail.</a:t>
            </a:r>
          </a:p>
          <a:p>
            <a:pPr algn="ctr">
              <a:buNone/>
            </a:pPr>
            <a:r>
              <a:rPr lang="en-US" dirty="0" smtClean="0"/>
              <a:t>Text: Jarrett was taken to jail.</a:t>
            </a:r>
            <a:endParaRPr lang="en-US" dirty="0"/>
          </a:p>
          <a:p>
            <a:pPr>
              <a:buNone/>
            </a:pPr>
            <a:r>
              <a:rPr lang="en-US" dirty="0" smtClean="0"/>
              <a:t>                   </a:t>
            </a:r>
            <a:r>
              <a:rPr lang="en-US" dirty="0" smtClean="0">
                <a:sym typeface="Wingdings"/>
              </a:rPr>
              <a:t> </a:t>
            </a:r>
            <a:r>
              <a:rPr lang="en-US" dirty="0" smtClean="0"/>
              <a:t>         </a:t>
            </a:r>
            <a:r>
              <a:rPr lang="en-US" b="1" dirty="0" smtClean="0"/>
              <a:t>___                </a:t>
            </a:r>
            <a:r>
              <a:rPr lang="en-US" dirty="0" smtClean="0">
                <a:sym typeface="Wingdings"/>
              </a:rPr>
              <a:t> </a:t>
            </a:r>
            <a:endParaRPr lang="en-US" b="1" dirty="0" smtClean="0"/>
          </a:p>
          <a:p>
            <a:pPr>
              <a:buNone/>
            </a:pPr>
            <a:r>
              <a:rPr lang="en-US" dirty="0"/>
              <a:t> </a:t>
            </a:r>
            <a:r>
              <a:rPr lang="en-US" dirty="0" smtClean="0"/>
              <a:t>                    	    taken   </a:t>
            </a:r>
            <a:endParaRPr lang="en-US" dirty="0"/>
          </a:p>
          <a:p>
            <a:endParaRPr lang="en-US" dirty="0"/>
          </a:p>
        </p:txBody>
      </p:sp>
      <p:grpSp>
        <p:nvGrpSpPr>
          <p:cNvPr id="4" name="Group 3"/>
          <p:cNvGrpSpPr/>
          <p:nvPr/>
        </p:nvGrpSpPr>
        <p:grpSpPr>
          <a:xfrm>
            <a:off x="3286116" y="3643314"/>
            <a:ext cx="2286016" cy="1142214"/>
            <a:chOff x="1071538" y="3786190"/>
            <a:chExt cx="2000264" cy="1142214"/>
          </a:xfrm>
        </p:grpSpPr>
        <p:cxnSp>
          <p:nvCxnSpPr>
            <p:cNvPr id="5" name="Straight Connector 4"/>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Slide Number Placeholder 6"/>
          <p:cNvSpPr>
            <a:spLocks noGrp="1"/>
          </p:cNvSpPr>
          <p:nvPr>
            <p:ph type="sldNum" sz="quarter" idx="12"/>
          </p:nvPr>
        </p:nvSpPr>
        <p:spPr/>
        <p:txBody>
          <a:bodyPr/>
          <a:lstStyle/>
          <a:p>
            <a:fld id="{7DF4C63C-B442-4C0B-BC59-723A3C439C7E}"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running record?</a:t>
            </a:r>
            <a:endParaRPr lang="en-US" dirty="0"/>
          </a:p>
        </p:txBody>
      </p:sp>
      <p:sp>
        <p:nvSpPr>
          <p:cNvPr id="3" name="Content Placeholder 2"/>
          <p:cNvSpPr>
            <a:spLocks noGrp="1"/>
          </p:cNvSpPr>
          <p:nvPr>
            <p:ph idx="1"/>
          </p:nvPr>
        </p:nvSpPr>
        <p:spPr/>
        <p:txBody>
          <a:bodyPr/>
          <a:lstStyle/>
          <a:p>
            <a:r>
              <a:rPr lang="en-US" dirty="0" smtClean="0"/>
              <a:t>An assessment tool</a:t>
            </a:r>
          </a:p>
          <a:p>
            <a:r>
              <a:rPr lang="en-US" dirty="0" smtClean="0"/>
              <a:t>To assess a student’s oral reading proficiency</a:t>
            </a:r>
          </a:p>
          <a:p>
            <a:r>
              <a:rPr lang="en-US" dirty="0" smtClean="0"/>
              <a:t>Used in early stages of literacy development\</a:t>
            </a:r>
          </a:p>
          <a:p>
            <a:r>
              <a:rPr lang="en-US" dirty="0" smtClean="0"/>
              <a:t>May be used with older students with reading difficulty</a:t>
            </a:r>
          </a:p>
          <a:p>
            <a:r>
              <a:rPr lang="en-US" dirty="0" smtClean="0"/>
              <a:t>RR are one of the 3 key elements of the diagnostic procedure – RR, Retelling, Questions to check for understanding</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Insertion</a:t>
            </a:r>
            <a:endParaRPr lang="en-US" dirty="0"/>
          </a:p>
        </p:txBody>
      </p:sp>
      <p:sp>
        <p:nvSpPr>
          <p:cNvPr id="3" name="Content Placeholder 2"/>
          <p:cNvSpPr>
            <a:spLocks noGrp="1"/>
          </p:cNvSpPr>
          <p:nvPr>
            <p:ph idx="1"/>
          </p:nvPr>
        </p:nvSpPr>
        <p:spPr/>
        <p:txBody>
          <a:bodyPr/>
          <a:lstStyle/>
          <a:p>
            <a:r>
              <a:rPr lang="en-US" dirty="0" smtClean="0"/>
              <a:t>Counted as an error</a:t>
            </a:r>
          </a:p>
          <a:p>
            <a:endParaRPr lang="en-US" dirty="0"/>
          </a:p>
          <a:p>
            <a:pPr algn="ctr">
              <a:buNone/>
            </a:pPr>
            <a:r>
              <a:rPr lang="en-US" b="1" dirty="0" smtClean="0"/>
              <a:t>Student</a:t>
            </a:r>
            <a:r>
              <a:rPr lang="en-US" dirty="0" smtClean="0"/>
              <a:t>: There is a little bug in Jarrett’s ear</a:t>
            </a:r>
          </a:p>
          <a:p>
            <a:pPr algn="ctr">
              <a:buNone/>
            </a:pPr>
            <a:r>
              <a:rPr lang="en-US" b="1" dirty="0" smtClean="0"/>
              <a:t>Text</a:t>
            </a:r>
            <a:r>
              <a:rPr lang="en-US" dirty="0" smtClean="0"/>
              <a:t>: There is a bug in Jarrett’s ear</a:t>
            </a:r>
          </a:p>
          <a:p>
            <a:pPr algn="ctr">
              <a:buNone/>
            </a:pPr>
            <a:endParaRPr lang="en-US" dirty="0" smtClean="0"/>
          </a:p>
          <a:p>
            <a:pPr>
              <a:buNone/>
            </a:pPr>
            <a:r>
              <a:rPr lang="en-US" dirty="0" smtClean="0"/>
              <a:t>                </a:t>
            </a:r>
            <a:r>
              <a:rPr lang="en-US" dirty="0" smtClean="0">
                <a:sym typeface="Wingdings"/>
              </a:rPr>
              <a:t>     </a:t>
            </a:r>
            <a:r>
              <a:rPr lang="en-US" dirty="0" smtClean="0"/>
              <a:t> little                </a:t>
            </a:r>
            <a:r>
              <a:rPr lang="en-US" dirty="0" smtClean="0">
                <a:sym typeface="Wingdings"/>
              </a:rPr>
              <a:t>   </a:t>
            </a:r>
            <a:endParaRPr lang="en-US" dirty="0" smtClean="0"/>
          </a:p>
          <a:p>
            <a:pPr>
              <a:buNone/>
            </a:pPr>
            <a:r>
              <a:rPr lang="en-US" dirty="0"/>
              <a:t> </a:t>
            </a:r>
            <a:r>
              <a:rPr lang="en-US" dirty="0" smtClean="0"/>
              <a:t>                               </a:t>
            </a:r>
            <a:r>
              <a:rPr lang="en-US" b="1" dirty="0" smtClean="0"/>
              <a:t>___</a:t>
            </a:r>
            <a:endParaRPr lang="en-US" b="1" dirty="0"/>
          </a:p>
        </p:txBody>
      </p:sp>
      <p:grpSp>
        <p:nvGrpSpPr>
          <p:cNvPr id="4" name="Group 6"/>
          <p:cNvGrpSpPr/>
          <p:nvPr/>
        </p:nvGrpSpPr>
        <p:grpSpPr>
          <a:xfrm>
            <a:off x="3071802" y="4287050"/>
            <a:ext cx="2286016" cy="1142214"/>
            <a:chOff x="1071538" y="3786190"/>
            <a:chExt cx="2000264" cy="1142214"/>
          </a:xfrm>
        </p:grpSpPr>
        <p:cxnSp>
          <p:nvCxnSpPr>
            <p:cNvPr id="8" name="Straight Connector 7"/>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Slide Number Placeholder 6"/>
          <p:cNvSpPr>
            <a:spLocks noGrp="1"/>
          </p:cNvSpPr>
          <p:nvPr>
            <p:ph type="sldNum" sz="quarter" idx="12"/>
          </p:nvPr>
        </p:nvSpPr>
        <p:spPr/>
        <p:txBody>
          <a:bodyPr/>
          <a:lstStyle/>
          <a:p>
            <a:fld id="{7DF4C63C-B442-4C0B-BC59-723A3C439C7E}"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Appeal (A)</a:t>
            </a:r>
            <a:endParaRPr lang="en-US" dirty="0"/>
          </a:p>
        </p:txBody>
      </p:sp>
      <p:sp>
        <p:nvSpPr>
          <p:cNvPr id="3" name="Content Placeholder 2"/>
          <p:cNvSpPr>
            <a:spLocks noGrp="1"/>
          </p:cNvSpPr>
          <p:nvPr>
            <p:ph idx="1"/>
          </p:nvPr>
        </p:nvSpPr>
        <p:spPr/>
        <p:txBody>
          <a:bodyPr/>
          <a:lstStyle/>
          <a:p>
            <a:r>
              <a:rPr lang="en-US" dirty="0" smtClean="0"/>
              <a:t>Not counted as an error</a:t>
            </a:r>
          </a:p>
          <a:p>
            <a:endParaRPr lang="en-US" dirty="0"/>
          </a:p>
          <a:p>
            <a:pPr algn="ctr">
              <a:buNone/>
            </a:pPr>
            <a:r>
              <a:rPr lang="en-US" dirty="0" smtClean="0"/>
              <a:t>Sometimes Jarrett eats worms</a:t>
            </a:r>
          </a:p>
          <a:p>
            <a:pPr>
              <a:buNone/>
            </a:pPr>
            <a:r>
              <a:rPr lang="en-US" dirty="0"/>
              <a:t> </a:t>
            </a:r>
            <a:r>
              <a:rPr lang="en-US" dirty="0" smtClean="0"/>
              <a:t>                         </a:t>
            </a:r>
            <a:r>
              <a:rPr lang="en-US" b="1" dirty="0" smtClean="0"/>
              <a:t>___     </a:t>
            </a:r>
            <a:r>
              <a:rPr lang="en-US" dirty="0" smtClean="0"/>
              <a:t>A    SC        </a:t>
            </a:r>
            <a:r>
              <a:rPr lang="en-US" dirty="0" smtClean="0">
                <a:sym typeface="Wingdings"/>
              </a:rPr>
              <a:t>  </a:t>
            </a:r>
            <a:r>
              <a:rPr lang="en-US" dirty="0" smtClean="0"/>
              <a:t>     </a:t>
            </a:r>
          </a:p>
          <a:p>
            <a:pPr>
              <a:buNone/>
            </a:pPr>
            <a:r>
              <a:rPr lang="en-US" dirty="0" smtClean="0"/>
              <a:t>                sometimes    Y</a:t>
            </a:r>
          </a:p>
          <a:p>
            <a:pPr>
              <a:buNone/>
            </a:pPr>
            <a:endParaRPr lang="en-US" b="1" dirty="0"/>
          </a:p>
          <a:p>
            <a:pPr algn="ctr">
              <a:buNone/>
            </a:pPr>
            <a:r>
              <a:rPr lang="en-US" dirty="0" smtClean="0"/>
              <a:t>Teacher response to appeal: “You try it”</a:t>
            </a:r>
          </a:p>
          <a:p>
            <a:endParaRPr lang="en-US" dirty="0"/>
          </a:p>
        </p:txBody>
      </p:sp>
      <p:grpSp>
        <p:nvGrpSpPr>
          <p:cNvPr id="4" name="Group 18"/>
          <p:cNvGrpSpPr/>
          <p:nvPr/>
        </p:nvGrpSpPr>
        <p:grpSpPr>
          <a:xfrm>
            <a:off x="1857356" y="3143248"/>
            <a:ext cx="3500462" cy="1143008"/>
            <a:chOff x="2857488" y="3429794"/>
            <a:chExt cx="3500462" cy="1143008"/>
          </a:xfrm>
        </p:grpSpPr>
        <p:grpSp>
          <p:nvGrpSpPr>
            <p:cNvPr id="5" name="Group 9"/>
            <p:cNvGrpSpPr/>
            <p:nvPr/>
          </p:nvGrpSpPr>
          <p:grpSpPr>
            <a:xfrm>
              <a:off x="2857488" y="3429794"/>
              <a:ext cx="2714644" cy="1142214"/>
              <a:chOff x="1071538" y="3786190"/>
              <a:chExt cx="2000264" cy="1142214"/>
            </a:xfrm>
          </p:grpSpPr>
          <p:cxnSp>
            <p:nvCxnSpPr>
              <p:cNvPr id="11" name="Straight Connector 10"/>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 name="Straight Connector 13"/>
            <p:cNvCxnSpPr/>
            <p:nvPr/>
          </p:nvCxnSpPr>
          <p:spPr>
            <a:xfrm rot="5400000">
              <a:off x="4785520" y="4000504"/>
              <a:ext cx="114300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572132" y="4000504"/>
              <a:ext cx="78581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Slide Number Placeholder 9"/>
          <p:cNvSpPr>
            <a:spLocks noGrp="1"/>
          </p:cNvSpPr>
          <p:nvPr>
            <p:ph type="sldNum" sz="quarter" idx="12"/>
          </p:nvPr>
        </p:nvSpPr>
        <p:spPr/>
        <p:txBody>
          <a:bodyPr/>
          <a:lstStyle/>
          <a:p>
            <a:fld id="{7DF4C63C-B442-4C0B-BC59-723A3C439C7E}"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Told (T)</a:t>
            </a:r>
            <a:endParaRPr lang="en-US" dirty="0"/>
          </a:p>
        </p:txBody>
      </p:sp>
      <p:sp>
        <p:nvSpPr>
          <p:cNvPr id="4" name="Content Placeholder 2"/>
          <p:cNvSpPr>
            <a:spLocks noGrp="1"/>
          </p:cNvSpPr>
          <p:nvPr>
            <p:ph idx="1"/>
          </p:nvPr>
        </p:nvSpPr>
        <p:spPr/>
        <p:txBody>
          <a:bodyPr/>
          <a:lstStyle/>
          <a:p>
            <a:r>
              <a:rPr lang="en-US" dirty="0" smtClean="0"/>
              <a:t>Counted as an error</a:t>
            </a:r>
          </a:p>
          <a:p>
            <a:endParaRPr lang="en-US" dirty="0"/>
          </a:p>
          <a:p>
            <a:endParaRPr lang="en-US" dirty="0" smtClean="0"/>
          </a:p>
          <a:p>
            <a:pPr>
              <a:buNone/>
            </a:pPr>
            <a:r>
              <a:rPr lang="en-US" dirty="0"/>
              <a:t> </a:t>
            </a:r>
            <a:r>
              <a:rPr lang="en-US" dirty="0" smtClean="0"/>
              <a:t>                                  </a:t>
            </a:r>
            <a:r>
              <a:rPr lang="en-US" b="1" dirty="0" smtClean="0"/>
              <a:t>___</a:t>
            </a:r>
            <a:endParaRPr lang="en-US" dirty="0" smtClean="0"/>
          </a:p>
          <a:p>
            <a:pPr>
              <a:buNone/>
            </a:pPr>
            <a:r>
              <a:rPr lang="en-US" dirty="0"/>
              <a:t> </a:t>
            </a:r>
            <a:r>
              <a:rPr lang="en-US" dirty="0" smtClean="0"/>
              <a:t>                        sometimes    T</a:t>
            </a:r>
          </a:p>
          <a:p>
            <a:pPr>
              <a:buNone/>
            </a:pPr>
            <a:endParaRPr lang="en-US" b="1" dirty="0"/>
          </a:p>
          <a:p>
            <a:pPr algn="ctr">
              <a:buNone/>
            </a:pPr>
            <a:endParaRPr lang="en-US" dirty="0" smtClean="0"/>
          </a:p>
          <a:p>
            <a:endParaRPr lang="en-US" dirty="0"/>
          </a:p>
        </p:txBody>
      </p:sp>
      <p:grpSp>
        <p:nvGrpSpPr>
          <p:cNvPr id="3" name="Group 4"/>
          <p:cNvGrpSpPr/>
          <p:nvPr/>
        </p:nvGrpSpPr>
        <p:grpSpPr>
          <a:xfrm>
            <a:off x="2500298" y="3143248"/>
            <a:ext cx="2786082" cy="1142214"/>
            <a:chOff x="1071538" y="3786190"/>
            <a:chExt cx="2000264" cy="1142214"/>
          </a:xfrm>
        </p:grpSpPr>
        <p:cxnSp>
          <p:nvCxnSpPr>
            <p:cNvPr id="6" name="Straight Connector 5"/>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7DF4C63C-B442-4C0B-BC59-723A3C439C7E}"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Try That Again (TTA)</a:t>
            </a:r>
            <a:endParaRPr lang="en-US" dirty="0"/>
          </a:p>
        </p:txBody>
      </p:sp>
      <p:sp>
        <p:nvSpPr>
          <p:cNvPr id="3" name="Content Placeholder 2"/>
          <p:cNvSpPr>
            <a:spLocks noGrp="1"/>
          </p:cNvSpPr>
          <p:nvPr>
            <p:ph idx="1"/>
          </p:nvPr>
        </p:nvSpPr>
        <p:spPr/>
        <p:txBody>
          <a:bodyPr/>
          <a:lstStyle/>
          <a:p>
            <a:r>
              <a:rPr lang="en-US" dirty="0" smtClean="0"/>
              <a:t>Counted as an error</a:t>
            </a:r>
          </a:p>
          <a:p>
            <a:endParaRPr lang="en-US" dirty="0"/>
          </a:p>
          <a:p>
            <a:pPr algn="ctr">
              <a:buNone/>
            </a:pPr>
            <a:r>
              <a:rPr lang="en-US" dirty="0" smtClean="0"/>
              <a:t>[     ] TTA</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Sounding Out Words</a:t>
            </a:r>
            <a:endParaRPr lang="en-US" dirty="0"/>
          </a:p>
        </p:txBody>
      </p:sp>
      <p:sp>
        <p:nvSpPr>
          <p:cNvPr id="3" name="Content Placeholder 2"/>
          <p:cNvSpPr>
            <a:spLocks noGrp="1"/>
          </p:cNvSpPr>
          <p:nvPr>
            <p:ph idx="1"/>
          </p:nvPr>
        </p:nvSpPr>
        <p:spPr/>
        <p:txBody>
          <a:bodyPr>
            <a:normAutofit/>
          </a:bodyPr>
          <a:lstStyle/>
          <a:p>
            <a:r>
              <a:rPr lang="en-US" dirty="0" smtClean="0"/>
              <a:t>Use lowercase and dashes </a:t>
            </a:r>
          </a:p>
          <a:p>
            <a:pPr>
              <a:buNone/>
            </a:pPr>
            <a:endParaRPr lang="en-US" dirty="0"/>
          </a:p>
          <a:p>
            <a:pPr>
              <a:buNone/>
            </a:pPr>
            <a:r>
              <a:rPr lang="en-US" dirty="0" smtClean="0"/>
              <a:t>c-a-t		error: Student did not say the word</a:t>
            </a:r>
          </a:p>
          <a:p>
            <a:pPr>
              <a:buNone/>
            </a:pPr>
            <a:r>
              <a:rPr lang="en-US" dirty="0" smtClean="0"/>
              <a:t>  cat</a:t>
            </a:r>
          </a:p>
          <a:p>
            <a:pPr>
              <a:buNone/>
            </a:pPr>
            <a:endParaRPr lang="en-US" dirty="0" smtClean="0"/>
          </a:p>
          <a:p>
            <a:pPr marL="0" indent="0">
              <a:buNone/>
            </a:pPr>
            <a:r>
              <a:rPr lang="en-US" dirty="0" smtClean="0"/>
              <a:t>c-a-t	 cat	not an error: Student blended the</a:t>
            </a:r>
          </a:p>
          <a:p>
            <a:pPr marL="0" indent="0">
              <a:buNone/>
            </a:pPr>
            <a:r>
              <a:rPr lang="en-US" dirty="0" smtClean="0"/>
              <a:t>  cat		sounds and said the word</a:t>
            </a:r>
          </a:p>
          <a:p>
            <a:pPr>
              <a:buNone/>
            </a:pPr>
            <a:endParaRPr lang="en-US" dirty="0"/>
          </a:p>
        </p:txBody>
      </p:sp>
      <p:grpSp>
        <p:nvGrpSpPr>
          <p:cNvPr id="4" name="Group 3"/>
          <p:cNvGrpSpPr/>
          <p:nvPr/>
        </p:nvGrpSpPr>
        <p:grpSpPr>
          <a:xfrm>
            <a:off x="357158" y="2571744"/>
            <a:ext cx="1428760" cy="1142214"/>
            <a:chOff x="1071538" y="3786190"/>
            <a:chExt cx="2000264" cy="1142214"/>
          </a:xfrm>
        </p:grpSpPr>
        <p:cxnSp>
          <p:nvCxnSpPr>
            <p:cNvPr id="5" name="Straight Connector 4"/>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6"/>
          <p:cNvGrpSpPr/>
          <p:nvPr/>
        </p:nvGrpSpPr>
        <p:grpSpPr>
          <a:xfrm>
            <a:off x="428596" y="4144174"/>
            <a:ext cx="1428760" cy="1142214"/>
            <a:chOff x="1071538" y="3786190"/>
            <a:chExt cx="2000264" cy="1142214"/>
          </a:xfrm>
        </p:grpSpPr>
        <p:cxnSp>
          <p:nvCxnSpPr>
            <p:cNvPr id="8" name="Straight Connector 7"/>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Slide Number Placeholder 9"/>
          <p:cNvSpPr>
            <a:spLocks noGrp="1"/>
          </p:cNvSpPr>
          <p:nvPr>
            <p:ph type="sldNum" sz="quarter" idx="12"/>
          </p:nvPr>
        </p:nvSpPr>
        <p:spPr/>
        <p:txBody>
          <a:bodyPr/>
          <a:lstStyle/>
          <a:p>
            <a:fld id="{7DF4C63C-B442-4C0B-BC59-723A3C439C7E}"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Conventions: Spelling the Word</a:t>
            </a:r>
            <a:endParaRPr lang="en-US" dirty="0"/>
          </a:p>
        </p:txBody>
      </p:sp>
      <p:sp>
        <p:nvSpPr>
          <p:cNvPr id="3" name="Content Placeholder 2"/>
          <p:cNvSpPr>
            <a:spLocks noGrp="1"/>
          </p:cNvSpPr>
          <p:nvPr>
            <p:ph idx="1"/>
          </p:nvPr>
        </p:nvSpPr>
        <p:spPr/>
        <p:txBody>
          <a:bodyPr>
            <a:normAutofit/>
          </a:bodyPr>
          <a:lstStyle/>
          <a:p>
            <a:r>
              <a:rPr lang="en-US" dirty="0" smtClean="0"/>
              <a:t>Use UPPERCASE and dashes </a:t>
            </a:r>
          </a:p>
          <a:p>
            <a:pPr>
              <a:buNone/>
            </a:pPr>
            <a:endParaRPr lang="en-US" dirty="0" smtClean="0"/>
          </a:p>
          <a:p>
            <a:pPr>
              <a:buNone/>
            </a:pPr>
            <a:r>
              <a:rPr lang="en-US" dirty="0" smtClean="0"/>
              <a:t>C-A-T		error: Student did not say the word</a:t>
            </a:r>
          </a:p>
          <a:p>
            <a:pPr>
              <a:buNone/>
            </a:pPr>
            <a:r>
              <a:rPr lang="en-US" dirty="0" smtClean="0"/>
              <a:t>  cat</a:t>
            </a:r>
          </a:p>
          <a:p>
            <a:pPr>
              <a:buNone/>
            </a:pPr>
            <a:endParaRPr lang="en-US" dirty="0" smtClean="0"/>
          </a:p>
          <a:p>
            <a:pPr marL="0" indent="0">
              <a:buNone/>
            </a:pPr>
            <a:r>
              <a:rPr lang="en-US" dirty="0" smtClean="0"/>
              <a:t>C-A-T  cat	not an error: Student spells then</a:t>
            </a:r>
          </a:p>
          <a:p>
            <a:pPr marL="0" indent="0">
              <a:buNone/>
            </a:pPr>
            <a:r>
              <a:rPr lang="en-US" dirty="0" smtClean="0"/>
              <a:t>  cat		says the word</a:t>
            </a:r>
          </a:p>
          <a:p>
            <a:pPr>
              <a:buNone/>
            </a:pPr>
            <a:endParaRPr lang="en-US" dirty="0" smtClean="0"/>
          </a:p>
          <a:p>
            <a:endParaRPr lang="en-US" dirty="0"/>
          </a:p>
        </p:txBody>
      </p:sp>
      <p:grpSp>
        <p:nvGrpSpPr>
          <p:cNvPr id="4" name="Group 4"/>
          <p:cNvGrpSpPr/>
          <p:nvPr/>
        </p:nvGrpSpPr>
        <p:grpSpPr>
          <a:xfrm>
            <a:off x="571472" y="2643976"/>
            <a:ext cx="1428760" cy="1142214"/>
            <a:chOff x="1071538" y="3786190"/>
            <a:chExt cx="2000264" cy="1142214"/>
          </a:xfrm>
        </p:grpSpPr>
        <p:cxnSp>
          <p:nvCxnSpPr>
            <p:cNvPr id="6" name="Straight Connector 5"/>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 name="Group 7"/>
          <p:cNvGrpSpPr/>
          <p:nvPr/>
        </p:nvGrpSpPr>
        <p:grpSpPr>
          <a:xfrm>
            <a:off x="571472" y="4143380"/>
            <a:ext cx="1428760" cy="1142214"/>
            <a:chOff x="1071538" y="3786190"/>
            <a:chExt cx="2000264" cy="1142214"/>
          </a:xfrm>
        </p:grpSpPr>
        <p:cxnSp>
          <p:nvCxnSpPr>
            <p:cNvPr id="9" name="Straight Connector 8"/>
            <p:cNvCxnSpPr/>
            <p:nvPr/>
          </p:nvCxnSpPr>
          <p:spPr>
            <a:xfrm>
              <a:off x="1071538" y="4357694"/>
              <a:ext cx="2000264"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1858150" y="4356900"/>
              <a:ext cx="1142214" cy="79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 name="Slide Number Placeholder 10"/>
          <p:cNvSpPr>
            <a:spLocks noGrp="1"/>
          </p:cNvSpPr>
          <p:nvPr>
            <p:ph type="sldNum" sz="quarter" idx="12"/>
          </p:nvPr>
        </p:nvSpPr>
        <p:spPr/>
        <p:txBody>
          <a:bodyPr/>
          <a:lstStyle/>
          <a:p>
            <a:fld id="{7DF4C63C-B442-4C0B-BC59-723A3C439C7E}"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Examples</a:t>
            </a:r>
            <a:endParaRPr lang="en-US" dirty="0"/>
          </a:p>
        </p:txBody>
      </p:sp>
      <p:pic>
        <p:nvPicPr>
          <p:cNvPr id="2050" name="Picture 2"/>
          <p:cNvPicPr>
            <a:picLocks noGrp="1" noChangeAspect="1" noChangeArrowheads="1"/>
          </p:cNvPicPr>
          <p:nvPr>
            <p:ph idx="1"/>
          </p:nvPr>
        </p:nvPicPr>
        <p:blipFill>
          <a:blip r:embed="rId2"/>
          <a:srcRect l="25242" t="56681" r="15670" b="13929"/>
          <a:stretch>
            <a:fillRect/>
          </a:stretch>
        </p:blipFill>
        <p:spPr bwMode="auto">
          <a:xfrm>
            <a:off x="0" y="2071678"/>
            <a:ext cx="9144000" cy="321471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7DF4C63C-B442-4C0B-BC59-723A3C439C7E}"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l="25224" t="43564" r="15670" b="31182"/>
          <a:stretch>
            <a:fillRect/>
          </a:stretch>
        </p:blipFill>
        <p:spPr bwMode="auto">
          <a:xfrm>
            <a:off x="0" y="2143115"/>
            <a:ext cx="9144000" cy="2667009"/>
          </a:xfrm>
          <a:prstGeom prst="rect">
            <a:avLst/>
          </a:prstGeom>
          <a:noFill/>
          <a:ln w="9525">
            <a:noFill/>
            <a:miter lim="800000"/>
            <a:headEnd/>
            <a:tailEnd/>
          </a:ln>
          <a:effectLst/>
        </p:spPr>
      </p:pic>
      <p:sp>
        <p:nvSpPr>
          <p:cNvPr id="3" name="Slide Number Placeholder 2"/>
          <p:cNvSpPr>
            <a:spLocks noGrp="1"/>
          </p:cNvSpPr>
          <p:nvPr>
            <p:ph type="sldNum" sz="quarter" idx="12"/>
          </p:nvPr>
        </p:nvSpPr>
        <p:spPr/>
        <p:txBody>
          <a:bodyPr/>
          <a:lstStyle/>
          <a:p>
            <a:fld id="{7DF4C63C-B442-4C0B-BC59-723A3C439C7E}"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srcRect l="25140" t="41985" r="15670" b="29603"/>
          <a:stretch>
            <a:fillRect/>
          </a:stretch>
        </p:blipFill>
        <p:spPr bwMode="auto">
          <a:xfrm>
            <a:off x="0" y="2137424"/>
            <a:ext cx="9144000" cy="3291840"/>
          </a:xfrm>
          <a:prstGeom prst="rect">
            <a:avLst/>
          </a:prstGeom>
          <a:noFill/>
          <a:ln w="9525">
            <a:noFill/>
            <a:miter lim="800000"/>
            <a:headEnd/>
            <a:tailEnd/>
          </a:ln>
          <a:effectLst/>
        </p:spPr>
      </p:pic>
      <p:sp>
        <p:nvSpPr>
          <p:cNvPr id="3" name="Slide Number Placeholder 2"/>
          <p:cNvSpPr>
            <a:spLocks noGrp="1"/>
          </p:cNvSpPr>
          <p:nvPr>
            <p:ph type="sldNum" sz="quarter" idx="12"/>
          </p:nvPr>
        </p:nvSpPr>
        <p:spPr/>
        <p:txBody>
          <a:bodyPr/>
          <a:lstStyle/>
          <a:p>
            <a:fld id="{7DF4C63C-B442-4C0B-BC59-723A3C439C7E}"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rcRect l="25140" t="41985" r="15670" b="31182"/>
          <a:stretch>
            <a:fillRect/>
          </a:stretch>
        </p:blipFill>
        <p:spPr bwMode="auto">
          <a:xfrm>
            <a:off x="0" y="2357430"/>
            <a:ext cx="9144000" cy="3071834"/>
          </a:xfrm>
          <a:prstGeom prst="rect">
            <a:avLst/>
          </a:prstGeom>
          <a:noFill/>
          <a:ln w="9525">
            <a:noFill/>
            <a:miter lim="800000"/>
            <a:headEnd/>
            <a:tailEnd/>
          </a:ln>
          <a:effectLst/>
        </p:spPr>
      </p:pic>
      <p:sp>
        <p:nvSpPr>
          <p:cNvPr id="3" name="Slide Number Placeholder 2"/>
          <p:cNvSpPr>
            <a:spLocks noGrp="1"/>
          </p:cNvSpPr>
          <p:nvPr>
            <p:ph type="sldNum" sz="quarter" idx="12"/>
          </p:nvPr>
        </p:nvSpPr>
        <p:spPr/>
        <p:txBody>
          <a:bodyPr/>
          <a:lstStyle/>
          <a:p>
            <a:fld id="{7DF4C63C-B442-4C0B-BC59-723A3C439C7E}"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fontAlgn="auto">
              <a:spcAft>
                <a:spcPts val="0"/>
              </a:spcAft>
              <a:buFont typeface="Arial" pitchFamily="34" charset="0"/>
              <a:buChar char="•"/>
              <a:defRPr/>
            </a:pPr>
            <a:r>
              <a:rPr lang="en-US" dirty="0" smtClean="0"/>
              <a:t>RR provide an opportunity to observe children's difficulties in self-monitoring and self-correcting</a:t>
            </a:r>
          </a:p>
          <a:p>
            <a:pPr fontAlgn="auto">
              <a:spcAft>
                <a:spcPts val="0"/>
              </a:spcAft>
              <a:buFont typeface="Arial" pitchFamily="34" charset="0"/>
              <a:buChar char="•"/>
              <a:defRPr/>
            </a:pPr>
            <a:r>
              <a:rPr lang="en-US" dirty="0" smtClean="0"/>
              <a:t>Should be implemented by the end of the first year with all children </a:t>
            </a:r>
          </a:p>
          <a:p>
            <a:pPr fontAlgn="auto">
              <a:spcAft>
                <a:spcPts val="0"/>
              </a:spcAft>
              <a:buFont typeface="Arial" pitchFamily="34" charset="0"/>
              <a:buChar char="•"/>
              <a:defRPr/>
            </a:pPr>
            <a:r>
              <a:rPr lang="en-US" dirty="0" smtClean="0"/>
              <a:t>At least with the lowest 50% of learners</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Scoring a Running Record</a:t>
            </a:r>
            <a:endParaRPr lang="en-US" dirty="0"/>
          </a:p>
        </p:txBody>
      </p:sp>
      <p:sp>
        <p:nvSpPr>
          <p:cNvPr id="3" name="Content Placeholder 2"/>
          <p:cNvSpPr>
            <a:spLocks noGrp="1"/>
          </p:cNvSpPr>
          <p:nvPr>
            <p:ph idx="1"/>
          </p:nvPr>
        </p:nvSpPr>
        <p:spPr/>
        <p:txBody>
          <a:bodyPr/>
          <a:lstStyle/>
          <a:p>
            <a:r>
              <a:rPr lang="en-US" dirty="0" smtClean="0"/>
              <a:t>You need to calculate the % Accuracy</a:t>
            </a:r>
          </a:p>
          <a:p>
            <a:r>
              <a:rPr lang="en-US" dirty="0" smtClean="0"/>
              <a:t>Determine the Self Correction Ratio</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 Accuracy</a:t>
            </a:r>
            <a:endParaRPr lang="en-US" dirty="0"/>
          </a:p>
        </p:txBody>
      </p:sp>
      <p:sp>
        <p:nvSpPr>
          <p:cNvPr id="3" name="Content Placeholder 2"/>
          <p:cNvSpPr>
            <a:spLocks noGrp="1"/>
          </p:cNvSpPr>
          <p:nvPr>
            <p:ph idx="1"/>
          </p:nvPr>
        </p:nvSpPr>
        <p:spPr/>
        <p:txBody>
          <a:bodyPr/>
          <a:lstStyle/>
          <a:p>
            <a:r>
              <a:rPr lang="en-US" dirty="0" smtClean="0"/>
              <a:t>Count total running words (RW)</a:t>
            </a:r>
          </a:p>
          <a:p>
            <a:r>
              <a:rPr lang="en-US" dirty="0" smtClean="0"/>
              <a:t>Count total # of errors (E)</a:t>
            </a:r>
          </a:p>
          <a:p>
            <a:pPr>
              <a:buNone/>
            </a:pPr>
            <a:endParaRPr lang="en-US" dirty="0"/>
          </a:p>
          <a:p>
            <a:pPr>
              <a:buNone/>
            </a:pPr>
            <a:r>
              <a:rPr lang="en-US" dirty="0" smtClean="0"/>
              <a:t> # Words Correct       (RW – E)  x 100 = % Accuracy</a:t>
            </a:r>
          </a:p>
          <a:p>
            <a:pPr>
              <a:buNone/>
            </a:pPr>
            <a:r>
              <a:rPr lang="en-US" dirty="0" smtClean="0"/>
              <a:t>      # of Words                RW</a:t>
            </a:r>
          </a:p>
        </p:txBody>
      </p:sp>
      <p:cxnSp>
        <p:nvCxnSpPr>
          <p:cNvPr id="5" name="Straight Connector 4"/>
          <p:cNvCxnSpPr/>
          <p:nvPr/>
        </p:nvCxnSpPr>
        <p:spPr>
          <a:xfrm>
            <a:off x="642910" y="3643314"/>
            <a:ext cx="242889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643306" y="3643314"/>
            <a:ext cx="135732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Left Brace 7"/>
          <p:cNvSpPr/>
          <p:nvPr/>
        </p:nvSpPr>
        <p:spPr>
          <a:xfrm>
            <a:off x="357158" y="3143248"/>
            <a:ext cx="357190" cy="1000132"/>
          </a:xfrm>
          <a:prstGeom prst="leftBrace">
            <a:avLst/>
          </a:prstGeom>
          <a:ln w="444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Left Brace 8"/>
          <p:cNvSpPr/>
          <p:nvPr/>
        </p:nvSpPr>
        <p:spPr>
          <a:xfrm rot="10800000">
            <a:off x="2928927" y="3143248"/>
            <a:ext cx="357190" cy="1000132"/>
          </a:xfrm>
          <a:prstGeom prst="leftBrace">
            <a:avLst/>
          </a:prstGeom>
          <a:ln w="444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7DF4C63C-B442-4C0B-BC59-723A3C439C7E}"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Accuracy</a:t>
            </a:r>
            <a:endParaRPr lang="en-US" dirty="0"/>
          </a:p>
        </p:txBody>
      </p:sp>
      <p:sp>
        <p:nvSpPr>
          <p:cNvPr id="3" name="Content Placeholder 2"/>
          <p:cNvSpPr>
            <a:spLocks noGrp="1"/>
          </p:cNvSpPr>
          <p:nvPr>
            <p:ph idx="1"/>
          </p:nvPr>
        </p:nvSpPr>
        <p:spPr/>
        <p:txBody>
          <a:bodyPr/>
          <a:lstStyle/>
          <a:p>
            <a:r>
              <a:rPr lang="en-US" dirty="0" smtClean="0"/>
              <a:t>Running Words (RW) = 167</a:t>
            </a:r>
          </a:p>
          <a:p>
            <a:r>
              <a:rPr lang="en-US" dirty="0" smtClean="0"/>
              <a:t>Total Errors (E) = 10</a:t>
            </a:r>
          </a:p>
          <a:p>
            <a:endParaRPr lang="en-US" dirty="0"/>
          </a:p>
          <a:p>
            <a:pPr>
              <a:buNone/>
            </a:pPr>
            <a:r>
              <a:rPr lang="en-US" dirty="0" smtClean="0"/>
              <a:t>                  167 – 10  x 100 = 94% accuracy</a:t>
            </a:r>
          </a:p>
          <a:p>
            <a:pPr>
              <a:buNone/>
            </a:pPr>
            <a:r>
              <a:rPr lang="en-US" dirty="0" smtClean="0"/>
              <a:t>                       167</a:t>
            </a:r>
            <a:endParaRPr lang="en-US" dirty="0"/>
          </a:p>
        </p:txBody>
      </p:sp>
      <p:cxnSp>
        <p:nvCxnSpPr>
          <p:cNvPr id="4" name="Straight Connector 3"/>
          <p:cNvCxnSpPr/>
          <p:nvPr/>
        </p:nvCxnSpPr>
        <p:spPr>
          <a:xfrm>
            <a:off x="2071670" y="3643314"/>
            <a:ext cx="135732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7DF4C63C-B442-4C0B-BC59-723A3C439C7E}"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Self Correction Ratio</a:t>
            </a:r>
            <a:endParaRPr lang="en-US" dirty="0"/>
          </a:p>
        </p:txBody>
      </p:sp>
      <p:sp>
        <p:nvSpPr>
          <p:cNvPr id="3" name="Content Placeholder 2"/>
          <p:cNvSpPr>
            <a:spLocks noGrp="1"/>
          </p:cNvSpPr>
          <p:nvPr>
            <p:ph idx="1"/>
          </p:nvPr>
        </p:nvSpPr>
        <p:spPr/>
        <p:txBody>
          <a:bodyPr/>
          <a:lstStyle/>
          <a:p>
            <a:r>
              <a:rPr lang="en-US" dirty="0" smtClean="0"/>
              <a:t>Errors: Count them up (E)</a:t>
            </a:r>
            <a:endParaRPr lang="en-US" dirty="0"/>
          </a:p>
          <a:p>
            <a:r>
              <a:rPr lang="en-US" dirty="0" smtClean="0"/>
              <a:t>Self corrections: Count them up (SC)</a:t>
            </a:r>
          </a:p>
          <a:p>
            <a:endParaRPr lang="en-US" dirty="0"/>
          </a:p>
          <a:p>
            <a:pPr>
              <a:buNone/>
            </a:pPr>
            <a:r>
              <a:rPr lang="en-US" dirty="0" smtClean="0"/>
              <a:t>                        E + SC    =  SC Ratio</a:t>
            </a:r>
          </a:p>
          <a:p>
            <a:pPr>
              <a:buNone/>
            </a:pPr>
            <a:r>
              <a:rPr lang="en-US" dirty="0" smtClean="0"/>
              <a:t>                           SC</a:t>
            </a:r>
          </a:p>
          <a:p>
            <a:pPr>
              <a:buNone/>
            </a:pPr>
            <a:endParaRPr lang="en-US" dirty="0"/>
          </a:p>
          <a:p>
            <a:pPr algn="ctr">
              <a:buNone/>
            </a:pPr>
            <a:r>
              <a:rPr lang="en-US" dirty="0" smtClean="0"/>
              <a:t>Record in the form of 1 : </a:t>
            </a:r>
            <a:r>
              <a:rPr lang="en-US" i="1" dirty="0" smtClean="0"/>
              <a:t>x</a:t>
            </a:r>
            <a:endParaRPr lang="en-US" i="1" dirty="0"/>
          </a:p>
        </p:txBody>
      </p:sp>
      <p:cxnSp>
        <p:nvCxnSpPr>
          <p:cNvPr id="6" name="Straight Connector 5"/>
          <p:cNvCxnSpPr/>
          <p:nvPr/>
        </p:nvCxnSpPr>
        <p:spPr>
          <a:xfrm>
            <a:off x="2428860" y="3643314"/>
            <a:ext cx="135732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7DF4C63C-B442-4C0B-BC59-723A3C439C7E}"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SC Ratio</a:t>
            </a:r>
            <a:endParaRPr lang="en-US" dirty="0"/>
          </a:p>
        </p:txBody>
      </p:sp>
      <p:sp>
        <p:nvSpPr>
          <p:cNvPr id="3" name="Content Placeholder 2"/>
          <p:cNvSpPr>
            <a:spLocks noGrp="1"/>
          </p:cNvSpPr>
          <p:nvPr>
            <p:ph idx="1"/>
          </p:nvPr>
        </p:nvSpPr>
        <p:spPr/>
        <p:txBody>
          <a:bodyPr/>
          <a:lstStyle/>
          <a:p>
            <a:r>
              <a:rPr lang="en-US" dirty="0" smtClean="0"/>
              <a:t>E = 10</a:t>
            </a:r>
          </a:p>
          <a:p>
            <a:r>
              <a:rPr lang="en-US" dirty="0" smtClean="0"/>
              <a:t>SC = 4</a:t>
            </a:r>
          </a:p>
          <a:p>
            <a:endParaRPr lang="en-US" dirty="0"/>
          </a:p>
          <a:p>
            <a:pPr>
              <a:buNone/>
            </a:pPr>
            <a:r>
              <a:rPr lang="en-US" dirty="0" smtClean="0"/>
              <a:t>				10 + 4     = 3.5</a:t>
            </a:r>
          </a:p>
          <a:p>
            <a:pPr>
              <a:buNone/>
            </a:pPr>
            <a:r>
              <a:rPr lang="en-US" dirty="0" smtClean="0"/>
              <a:t>				     4</a:t>
            </a:r>
          </a:p>
          <a:p>
            <a:pPr>
              <a:buNone/>
            </a:pPr>
            <a:endParaRPr lang="en-US" dirty="0"/>
          </a:p>
          <a:p>
            <a:pPr algn="ctr">
              <a:buNone/>
            </a:pPr>
            <a:r>
              <a:rPr lang="en-US" dirty="0" smtClean="0"/>
              <a:t>SC Ratio is 1 : 3.5</a:t>
            </a:r>
          </a:p>
          <a:p>
            <a:pPr algn="ctr">
              <a:buNone/>
            </a:pPr>
            <a:r>
              <a:rPr lang="en-US" dirty="0" smtClean="0"/>
              <a:t>(If student makes no errors, there is no SC ratio)</a:t>
            </a:r>
          </a:p>
        </p:txBody>
      </p:sp>
      <p:cxnSp>
        <p:nvCxnSpPr>
          <p:cNvPr id="4" name="Straight Connector 3"/>
          <p:cNvCxnSpPr/>
          <p:nvPr/>
        </p:nvCxnSpPr>
        <p:spPr>
          <a:xfrm>
            <a:off x="3071802" y="3643314"/>
            <a:ext cx="1357322"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7DF4C63C-B442-4C0B-BC59-723A3C439C7E}"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the Running Record</a:t>
            </a:r>
            <a:endParaRPr lang="en-US" dirty="0"/>
          </a:p>
        </p:txBody>
      </p:sp>
      <p:sp>
        <p:nvSpPr>
          <p:cNvPr id="3" name="Content Placeholder 2"/>
          <p:cNvSpPr>
            <a:spLocks noGrp="1"/>
          </p:cNvSpPr>
          <p:nvPr>
            <p:ph idx="1"/>
          </p:nvPr>
        </p:nvSpPr>
        <p:spPr/>
        <p:txBody>
          <a:bodyPr/>
          <a:lstStyle/>
          <a:p>
            <a:r>
              <a:rPr lang="en-US" dirty="0" smtClean="0"/>
              <a:t>Each error and self-correction helps you see why the student read the text a certain way. </a:t>
            </a:r>
          </a:p>
          <a:p>
            <a:endParaRPr lang="en-US" dirty="0" smtClean="0"/>
          </a:p>
          <a:p>
            <a:r>
              <a:rPr lang="en-US" dirty="0" smtClean="0"/>
              <a:t>What strategies are successful, what needs to be introduced or reinforced.</a:t>
            </a:r>
          </a:p>
          <a:p>
            <a:endParaRPr lang="en-US" dirty="0" smtClean="0"/>
          </a:p>
          <a:p>
            <a:r>
              <a:rPr lang="en-US" dirty="0" smtClean="0"/>
              <a:t>What reading behaviors are interfering with the student's reading process.</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Error Analysis: M – S – V </a:t>
            </a:r>
            <a:endParaRPr lang="en-US" dirty="0"/>
          </a:p>
        </p:txBody>
      </p:sp>
      <p:sp>
        <p:nvSpPr>
          <p:cNvPr id="3" name="Content Placeholder 2"/>
          <p:cNvSpPr>
            <a:spLocks noGrp="1"/>
          </p:cNvSpPr>
          <p:nvPr>
            <p:ph idx="1"/>
          </p:nvPr>
        </p:nvSpPr>
        <p:spPr/>
        <p:txBody>
          <a:bodyPr>
            <a:normAutofit lnSpcReduction="10000"/>
          </a:bodyPr>
          <a:lstStyle/>
          <a:p>
            <a:r>
              <a:rPr lang="en-US" dirty="0" smtClean="0"/>
              <a:t>Does the miscue change the </a:t>
            </a:r>
            <a:r>
              <a:rPr lang="en-US" b="1" dirty="0" smtClean="0"/>
              <a:t>meaning</a:t>
            </a:r>
            <a:r>
              <a:rPr lang="en-US" dirty="0" smtClean="0"/>
              <a:t> of the text? (M)</a:t>
            </a:r>
          </a:p>
          <a:p>
            <a:endParaRPr lang="en-US" dirty="0" smtClean="0"/>
          </a:p>
          <a:p>
            <a:r>
              <a:rPr lang="en-US" dirty="0" smtClean="0"/>
              <a:t>Does the miscue have a </a:t>
            </a:r>
            <a:r>
              <a:rPr lang="en-US" b="1" dirty="0" smtClean="0"/>
              <a:t>similar sound &amp; structure </a:t>
            </a:r>
            <a:r>
              <a:rPr lang="en-US" dirty="0" smtClean="0"/>
              <a:t>to the text? (S)</a:t>
            </a:r>
          </a:p>
          <a:p>
            <a:endParaRPr lang="en-US" dirty="0" smtClean="0"/>
          </a:p>
          <a:p>
            <a:r>
              <a:rPr lang="en-US" dirty="0" smtClean="0"/>
              <a:t>Does the miscue </a:t>
            </a:r>
            <a:r>
              <a:rPr lang="en-US" b="1" dirty="0" smtClean="0"/>
              <a:t>look</a:t>
            </a:r>
            <a:r>
              <a:rPr lang="en-US" dirty="0" smtClean="0"/>
              <a:t> similar to the text? (V)</a:t>
            </a:r>
          </a:p>
          <a:p>
            <a:endParaRPr lang="en-US" dirty="0" smtClean="0"/>
          </a:p>
          <a:p>
            <a:pPr algn="ctr">
              <a:buNone/>
            </a:pPr>
            <a:r>
              <a:rPr lang="en-US" sz="3200" b="1" dirty="0" smtClean="0"/>
              <a:t>Miscues occur when the student uses the wrong cueing system to figure out the word</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Correction Analysis: M – S – V </a:t>
            </a:r>
            <a:endParaRPr lang="en-US" dirty="0"/>
          </a:p>
        </p:txBody>
      </p:sp>
      <p:sp>
        <p:nvSpPr>
          <p:cNvPr id="3" name="Content Placeholder 2"/>
          <p:cNvSpPr>
            <a:spLocks noGrp="1"/>
          </p:cNvSpPr>
          <p:nvPr>
            <p:ph idx="1"/>
          </p:nvPr>
        </p:nvSpPr>
        <p:spPr/>
        <p:txBody>
          <a:bodyPr/>
          <a:lstStyle/>
          <a:p>
            <a:r>
              <a:rPr lang="en-CA" dirty="0" smtClean="0"/>
              <a:t>Does the reader SC the miscue?</a:t>
            </a:r>
          </a:p>
          <a:p>
            <a:r>
              <a:rPr lang="en-US" dirty="0" smtClean="0"/>
              <a:t>What information did the student use to self correct? Meaning, Sound &amp; Structure, Visual? </a:t>
            </a:r>
          </a:p>
          <a:p>
            <a:r>
              <a:rPr lang="en-CA" dirty="0" smtClean="0"/>
              <a:t>Does the miscue change the meaning of the sentence?</a:t>
            </a:r>
          </a:p>
          <a:p>
            <a:r>
              <a:rPr lang="en-CA" dirty="0" smtClean="0"/>
              <a:t>Is the miscue phonologically similar to the word in the text?</a:t>
            </a:r>
          </a:p>
          <a:p>
            <a:r>
              <a:rPr lang="en-CA" dirty="0" smtClean="0"/>
              <a:t>Is the miscue acceptable within the syntax (structure) of the sentence?</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idx="1"/>
          </p:nvPr>
        </p:nvSpPr>
        <p:spPr/>
        <p:txBody>
          <a:bodyPr/>
          <a:lstStyle/>
          <a:p>
            <a:r>
              <a:rPr lang="en-US" dirty="0" smtClean="0"/>
              <a:t>“Does it make sense?”</a:t>
            </a:r>
          </a:p>
          <a:p>
            <a:r>
              <a:rPr lang="en-US" dirty="0" smtClean="0"/>
              <a:t>Even if the reading is inaccurate , if it makes sense the child is using their knowledge of ORAL LANGUAGE</a:t>
            </a:r>
          </a:p>
          <a:p>
            <a:r>
              <a:rPr lang="en-US" dirty="0" smtClean="0"/>
              <a:t>Grammatical errors can be an indication of the child’s vocabulary. </a:t>
            </a:r>
          </a:p>
          <a:p>
            <a:r>
              <a:rPr lang="en-US" dirty="0" smtClean="0"/>
              <a:t>Are they reading the way they speak?</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dirty="0" smtClean="0"/>
              <a:t>“Does it sound right?”</a:t>
            </a:r>
          </a:p>
          <a:p>
            <a:r>
              <a:rPr lang="en-US" dirty="0" smtClean="0"/>
              <a:t>Is it grammatically correct?</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 nutshell:</a:t>
            </a:r>
            <a:endParaRPr lang="en-US" dirty="0"/>
          </a:p>
        </p:txBody>
      </p:sp>
      <p:sp>
        <p:nvSpPr>
          <p:cNvPr id="3" name="Content Placeholder 2"/>
          <p:cNvSpPr>
            <a:spLocks noGrp="1"/>
          </p:cNvSpPr>
          <p:nvPr>
            <p:ph idx="1"/>
          </p:nvPr>
        </p:nvSpPr>
        <p:spPr/>
        <p:txBody>
          <a:bodyPr>
            <a:normAutofit/>
          </a:bodyPr>
          <a:lstStyle/>
          <a:p>
            <a:pPr algn="ctr">
              <a:buNone/>
            </a:pPr>
            <a:r>
              <a:rPr lang="en-US" sz="6000" dirty="0" smtClean="0"/>
              <a:t>Running records show what a student </a:t>
            </a:r>
            <a:r>
              <a:rPr lang="en-US" sz="6000" b="1" u="sng" dirty="0" smtClean="0"/>
              <a:t>said</a:t>
            </a:r>
            <a:r>
              <a:rPr lang="en-US" sz="6000" dirty="0" smtClean="0"/>
              <a:t> and </a:t>
            </a:r>
            <a:r>
              <a:rPr lang="en-US" sz="6000" b="1" u="sng" dirty="0" smtClean="0"/>
              <a:t>did</a:t>
            </a:r>
            <a:r>
              <a:rPr lang="en-US" sz="6000" dirty="0" smtClean="0"/>
              <a:t> while reading a specific text</a:t>
            </a:r>
            <a:endParaRPr lang="en-US" sz="6000"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a:t>
            </a:r>
            <a:endParaRPr lang="en-US" dirty="0"/>
          </a:p>
        </p:txBody>
      </p:sp>
      <p:sp>
        <p:nvSpPr>
          <p:cNvPr id="3" name="Content Placeholder 2"/>
          <p:cNvSpPr>
            <a:spLocks noGrp="1"/>
          </p:cNvSpPr>
          <p:nvPr>
            <p:ph idx="1"/>
          </p:nvPr>
        </p:nvSpPr>
        <p:spPr/>
        <p:txBody>
          <a:bodyPr/>
          <a:lstStyle/>
          <a:p>
            <a:r>
              <a:rPr lang="en-US" dirty="0" smtClean="0"/>
              <a:t>“Does it look right?”</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Sheet</a:t>
            </a:r>
            <a:endParaRPr lang="en-US" dirty="0"/>
          </a:p>
        </p:txBody>
      </p:sp>
      <p:pic>
        <p:nvPicPr>
          <p:cNvPr id="1026" name="Picture 2"/>
          <p:cNvPicPr>
            <a:picLocks noGrp="1" noChangeAspect="1" noChangeArrowheads="1"/>
          </p:cNvPicPr>
          <p:nvPr>
            <p:ph idx="1"/>
          </p:nvPr>
        </p:nvPicPr>
        <p:blipFill>
          <a:blip r:embed="rId2"/>
          <a:srcRect l="8940" t="21466" r="6280" b="5927"/>
          <a:stretch>
            <a:fillRect/>
          </a:stretch>
        </p:blipFill>
        <p:spPr bwMode="auto">
          <a:xfrm>
            <a:off x="714348" y="1428736"/>
            <a:ext cx="7715304" cy="4955634"/>
          </a:xfrm>
          <a:prstGeom prst="rect">
            <a:avLst/>
          </a:prstGeom>
          <a:noFill/>
          <a:ln w="9525">
            <a:noFill/>
            <a:miter lim="800000"/>
            <a:headEnd/>
            <a:tailEnd/>
          </a:ln>
          <a:effectLst/>
        </p:spPr>
      </p:pic>
      <p:grpSp>
        <p:nvGrpSpPr>
          <p:cNvPr id="3" name="Group 10"/>
          <p:cNvGrpSpPr/>
          <p:nvPr/>
        </p:nvGrpSpPr>
        <p:grpSpPr>
          <a:xfrm>
            <a:off x="3857620" y="2357430"/>
            <a:ext cx="2571768" cy="369332"/>
            <a:chOff x="3857620" y="2357430"/>
            <a:chExt cx="2571768" cy="369332"/>
          </a:xfrm>
        </p:grpSpPr>
        <p:sp>
          <p:nvSpPr>
            <p:cNvPr id="5" name="TextBox 4"/>
            <p:cNvSpPr txBox="1"/>
            <p:nvPr/>
          </p:nvSpPr>
          <p:spPr>
            <a:xfrm>
              <a:off x="3857620" y="2357430"/>
              <a:ext cx="1357322" cy="369332"/>
            </a:xfrm>
            <a:prstGeom prst="rect">
              <a:avLst/>
            </a:prstGeom>
            <a:noFill/>
          </p:spPr>
          <p:txBody>
            <a:bodyPr wrap="square" rtlCol="0">
              <a:spAutoFit/>
            </a:bodyPr>
            <a:lstStyle/>
            <a:p>
              <a:r>
                <a:rPr lang="en-US" dirty="0" smtClean="0"/>
                <a:t>Errors</a:t>
              </a:r>
              <a:endParaRPr lang="en-US" dirty="0"/>
            </a:p>
          </p:txBody>
        </p:sp>
        <p:cxnSp>
          <p:nvCxnSpPr>
            <p:cNvPr id="10" name="Straight Arrow Connector 9"/>
            <p:cNvCxnSpPr>
              <a:stCxn id="5" idx="3"/>
            </p:cNvCxnSpPr>
            <p:nvPr/>
          </p:nvCxnSpPr>
          <p:spPr>
            <a:xfrm>
              <a:off x="5214942" y="2542096"/>
              <a:ext cx="1214446" cy="2964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4" name="Group 14"/>
          <p:cNvGrpSpPr/>
          <p:nvPr/>
        </p:nvGrpSpPr>
        <p:grpSpPr>
          <a:xfrm>
            <a:off x="3428992" y="3214686"/>
            <a:ext cx="3571900" cy="369332"/>
            <a:chOff x="3428992" y="3214686"/>
            <a:chExt cx="3571900" cy="369332"/>
          </a:xfrm>
        </p:grpSpPr>
        <p:sp>
          <p:nvSpPr>
            <p:cNvPr id="6" name="TextBox 5"/>
            <p:cNvSpPr txBox="1"/>
            <p:nvPr/>
          </p:nvSpPr>
          <p:spPr>
            <a:xfrm>
              <a:off x="3428992" y="3214686"/>
              <a:ext cx="1785950" cy="369332"/>
            </a:xfrm>
            <a:prstGeom prst="rect">
              <a:avLst/>
            </a:prstGeom>
            <a:noFill/>
          </p:spPr>
          <p:txBody>
            <a:bodyPr wrap="square" rtlCol="0">
              <a:spAutoFit/>
            </a:bodyPr>
            <a:lstStyle/>
            <a:p>
              <a:r>
                <a:rPr lang="en-US" dirty="0" smtClean="0"/>
                <a:t>Self corrections</a:t>
              </a:r>
              <a:endParaRPr lang="en-US" dirty="0"/>
            </a:p>
          </p:txBody>
        </p:sp>
        <p:cxnSp>
          <p:nvCxnSpPr>
            <p:cNvPr id="13" name="Straight Arrow Connector 12"/>
            <p:cNvCxnSpPr>
              <a:stCxn id="6" idx="3"/>
            </p:cNvCxnSpPr>
            <p:nvPr/>
          </p:nvCxnSpPr>
          <p:spPr>
            <a:xfrm>
              <a:off x="5214942" y="3399352"/>
              <a:ext cx="1785950" cy="2964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Group 17"/>
          <p:cNvGrpSpPr/>
          <p:nvPr/>
        </p:nvGrpSpPr>
        <p:grpSpPr>
          <a:xfrm>
            <a:off x="3143240" y="4071942"/>
            <a:ext cx="4357718" cy="369332"/>
            <a:chOff x="3143240" y="4071942"/>
            <a:chExt cx="4357718" cy="369332"/>
          </a:xfrm>
        </p:grpSpPr>
        <p:sp>
          <p:nvSpPr>
            <p:cNvPr id="7" name="TextBox 6"/>
            <p:cNvSpPr txBox="1"/>
            <p:nvPr/>
          </p:nvSpPr>
          <p:spPr>
            <a:xfrm>
              <a:off x="3143240" y="4071942"/>
              <a:ext cx="1857388" cy="369332"/>
            </a:xfrm>
            <a:prstGeom prst="rect">
              <a:avLst/>
            </a:prstGeom>
            <a:noFill/>
          </p:spPr>
          <p:txBody>
            <a:bodyPr wrap="square" rtlCol="0">
              <a:spAutoFit/>
            </a:bodyPr>
            <a:lstStyle/>
            <a:p>
              <a:r>
                <a:rPr lang="en-US" dirty="0" smtClean="0"/>
                <a:t>Analysis of errors</a:t>
              </a:r>
              <a:endParaRPr lang="en-US" dirty="0"/>
            </a:p>
          </p:txBody>
        </p:sp>
        <p:cxnSp>
          <p:nvCxnSpPr>
            <p:cNvPr id="17" name="Straight Arrow Connector 16"/>
            <p:cNvCxnSpPr>
              <a:stCxn id="7" idx="3"/>
            </p:cNvCxnSpPr>
            <p:nvPr/>
          </p:nvCxnSpPr>
          <p:spPr>
            <a:xfrm flipV="1">
              <a:off x="5000628" y="4214818"/>
              <a:ext cx="2500330" cy="4179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 20"/>
          <p:cNvGrpSpPr/>
          <p:nvPr/>
        </p:nvGrpSpPr>
        <p:grpSpPr>
          <a:xfrm>
            <a:off x="3214678" y="5000636"/>
            <a:ext cx="4786346" cy="369332"/>
            <a:chOff x="3214678" y="5000636"/>
            <a:chExt cx="4786346" cy="369332"/>
          </a:xfrm>
        </p:grpSpPr>
        <p:sp>
          <p:nvSpPr>
            <p:cNvPr id="8" name="TextBox 7"/>
            <p:cNvSpPr txBox="1"/>
            <p:nvPr/>
          </p:nvSpPr>
          <p:spPr>
            <a:xfrm>
              <a:off x="3214678" y="5000636"/>
              <a:ext cx="2786082" cy="369332"/>
            </a:xfrm>
            <a:prstGeom prst="rect">
              <a:avLst/>
            </a:prstGeom>
            <a:noFill/>
          </p:spPr>
          <p:txBody>
            <a:bodyPr wrap="square" rtlCol="0">
              <a:spAutoFit/>
            </a:bodyPr>
            <a:lstStyle/>
            <a:p>
              <a:r>
                <a:rPr lang="en-US" dirty="0" smtClean="0"/>
                <a:t>Analysis of self corrections</a:t>
              </a:r>
              <a:endParaRPr lang="en-US" dirty="0"/>
            </a:p>
          </p:txBody>
        </p:sp>
        <p:cxnSp>
          <p:nvCxnSpPr>
            <p:cNvPr id="20" name="Straight Arrow Connector 19"/>
            <p:cNvCxnSpPr>
              <a:stCxn id="8" idx="3"/>
            </p:cNvCxnSpPr>
            <p:nvPr/>
          </p:nvCxnSpPr>
          <p:spPr>
            <a:xfrm flipV="1">
              <a:off x="6000760" y="5072074"/>
              <a:ext cx="2000264" cy="113228"/>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6" name="Slide Number Placeholder 15"/>
          <p:cNvSpPr>
            <a:spLocks noGrp="1"/>
          </p:cNvSpPr>
          <p:nvPr>
            <p:ph type="sldNum" sz="quarter" idx="12"/>
          </p:nvPr>
        </p:nvSpPr>
        <p:spPr/>
        <p:txBody>
          <a:bodyPr/>
          <a:lstStyle/>
          <a:p>
            <a:fld id="{7DF4C63C-B442-4C0B-BC59-723A3C439C7E}"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Strategies</a:t>
            </a:r>
            <a:endParaRPr lang="en-US" dirty="0"/>
          </a:p>
        </p:txBody>
      </p:sp>
      <p:graphicFrame>
        <p:nvGraphicFramePr>
          <p:cNvPr id="7" name="Content Placeholder 3"/>
          <p:cNvGraphicFramePr>
            <a:graphicFrameLocks noGrp="1"/>
          </p:cNvGraphicFramePr>
          <p:nvPr>
            <p:ph idx="1"/>
          </p:nvPr>
        </p:nvGraphicFramePr>
        <p:xfrm>
          <a:off x="0" y="1571612"/>
          <a:ext cx="9144000" cy="4851381"/>
        </p:xfrm>
        <a:graphic>
          <a:graphicData uri="http://schemas.openxmlformats.org/drawingml/2006/table">
            <a:tbl>
              <a:tblPr firstRow="1" bandRow="1">
                <a:tableStyleId>{00A15C55-8517-42AA-B614-E9B94910E393}</a:tableStyleId>
              </a:tblPr>
              <a:tblGrid>
                <a:gridCol w="3048000"/>
                <a:gridCol w="3048000"/>
                <a:gridCol w="3048000"/>
              </a:tblGrid>
              <a:tr h="645141">
                <a:tc>
                  <a:txBody>
                    <a:bodyPr/>
                    <a:lstStyle/>
                    <a:p>
                      <a:pPr algn="ctr"/>
                      <a:r>
                        <a:rPr lang="en-US" sz="2000" dirty="0" smtClean="0"/>
                        <a:t>SEARCHING</a:t>
                      </a:r>
                      <a:endParaRPr lang="en-US" sz="2000" dirty="0"/>
                    </a:p>
                  </a:txBody>
                  <a:tcPr anchor="ctr">
                    <a:solidFill>
                      <a:schemeClr val="accent1">
                        <a:lumMod val="90000"/>
                      </a:schemeClr>
                    </a:solidFill>
                  </a:tcPr>
                </a:tc>
                <a:tc>
                  <a:txBody>
                    <a:bodyPr/>
                    <a:lstStyle/>
                    <a:p>
                      <a:pPr algn="ctr"/>
                      <a:r>
                        <a:rPr lang="en-US" sz="2000" dirty="0" smtClean="0"/>
                        <a:t>MONITORING</a:t>
                      </a:r>
                      <a:endParaRPr lang="en-US" sz="2000" dirty="0"/>
                    </a:p>
                  </a:txBody>
                  <a:tcPr anchor="ctr">
                    <a:solidFill>
                      <a:srgbClr val="92D050"/>
                    </a:solidFill>
                  </a:tcPr>
                </a:tc>
                <a:tc>
                  <a:txBody>
                    <a:bodyPr/>
                    <a:lstStyle/>
                    <a:p>
                      <a:pPr algn="ctr"/>
                      <a:r>
                        <a:rPr lang="en-US" sz="2000" dirty="0" smtClean="0"/>
                        <a:t>CROSSCHECKING</a:t>
                      </a:r>
                      <a:endParaRPr lang="en-US" sz="2000" dirty="0"/>
                    </a:p>
                  </a:txBody>
                  <a:tcPr anchor="ctr">
                    <a:solidFill>
                      <a:srgbClr val="FF9966"/>
                    </a:solidFill>
                  </a:tcPr>
                </a:tc>
              </a:tr>
              <a:tr h="967712">
                <a:tc>
                  <a:txBody>
                    <a:bodyPr/>
                    <a:lstStyle/>
                    <a:p>
                      <a:r>
                        <a:rPr lang="en-US" sz="2000" dirty="0" smtClean="0"/>
                        <a:t>Child</a:t>
                      </a:r>
                      <a:r>
                        <a:rPr lang="en-US" sz="2000" baseline="0" dirty="0" smtClean="0"/>
                        <a:t> uses the available information to solve a word</a:t>
                      </a:r>
                      <a:endParaRPr lang="en-US" sz="2000" dirty="0"/>
                    </a:p>
                  </a:txBody>
                  <a:tcPr anchor="ctr">
                    <a:solidFill>
                      <a:schemeClr val="accent1">
                        <a:lumMod val="90000"/>
                      </a:schemeClr>
                    </a:solidFill>
                  </a:tcPr>
                </a:tc>
                <a:tc>
                  <a:txBody>
                    <a:bodyPr/>
                    <a:lstStyle/>
                    <a:p>
                      <a:r>
                        <a:rPr lang="en-US" sz="2000" dirty="0" smtClean="0"/>
                        <a:t>Ensures reading makes sense</a:t>
                      </a:r>
                      <a:r>
                        <a:rPr lang="en-US" sz="2000" baseline="0" dirty="0" smtClean="0"/>
                        <a:t> semantically, syntactically, and visually</a:t>
                      </a:r>
                      <a:endParaRPr lang="en-US" sz="2000" b="0" dirty="0"/>
                    </a:p>
                  </a:txBody>
                  <a:tcPr anchor="ctr">
                    <a:solidFill>
                      <a:srgbClr val="92D050"/>
                    </a:solidFill>
                  </a:tcPr>
                </a:tc>
                <a:tc>
                  <a:txBody>
                    <a:bodyPr/>
                    <a:lstStyle/>
                    <a:p>
                      <a:r>
                        <a:rPr lang="en-US" sz="2000" dirty="0" smtClean="0"/>
                        <a:t>For</a:t>
                      </a:r>
                      <a:r>
                        <a:rPr lang="en-US" sz="2000" baseline="0" dirty="0" smtClean="0"/>
                        <a:t> example:  child says ran instead of walk</a:t>
                      </a:r>
                      <a:endParaRPr lang="en-US" sz="2000" b="1" dirty="0"/>
                    </a:p>
                  </a:txBody>
                  <a:tcPr anchor="ctr">
                    <a:solidFill>
                      <a:srgbClr val="FF9966"/>
                    </a:solidFill>
                  </a:tcPr>
                </a:tc>
              </a:tr>
              <a:tr h="677398">
                <a:tc>
                  <a:txBody>
                    <a:bodyPr/>
                    <a:lstStyle/>
                    <a:p>
                      <a:pPr>
                        <a:buFont typeface="Arial" pitchFamily="34" charset="0"/>
                        <a:buNone/>
                      </a:pPr>
                      <a:r>
                        <a:rPr lang="en-US" sz="2000" dirty="0" smtClean="0"/>
                        <a:t>Picture</a:t>
                      </a:r>
                      <a:endParaRPr lang="en-US" sz="2000" dirty="0"/>
                    </a:p>
                  </a:txBody>
                  <a:tcPr anchor="ctr">
                    <a:solidFill>
                      <a:schemeClr val="accent1">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Proficient readers stop and check all 3 sources</a:t>
                      </a:r>
                    </a:p>
                  </a:txBody>
                  <a:tcPr anchor="ct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M – does</a:t>
                      </a:r>
                      <a:r>
                        <a:rPr lang="en-US" sz="2000" baseline="0" dirty="0" smtClean="0"/>
                        <a:t> not change</a:t>
                      </a:r>
                    </a:p>
                  </a:txBody>
                  <a:tcPr anchor="ctr">
                    <a:solidFill>
                      <a:srgbClr val="FF9966"/>
                    </a:solidFill>
                  </a:tcPr>
                </a:tc>
              </a:tr>
              <a:tr h="677398">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Used initial</a:t>
                      </a:r>
                      <a:r>
                        <a:rPr lang="en-US" sz="2000" baseline="0" dirty="0" smtClean="0"/>
                        <a:t> sound</a:t>
                      </a:r>
                    </a:p>
                  </a:txBody>
                  <a:tcPr anchor="ctr">
                    <a:solidFill>
                      <a:schemeClr val="accent1">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Paused at errors</a:t>
                      </a:r>
                    </a:p>
                  </a:txBody>
                  <a:tcPr anchor="ctr">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t>S -  does not change /  </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t>      sounds OK</a:t>
                      </a:r>
                    </a:p>
                  </a:txBody>
                  <a:tcPr anchor="ctr">
                    <a:solidFill>
                      <a:srgbClr val="FF9966"/>
                    </a:solidFill>
                  </a:tcPr>
                </a:tc>
              </a:tr>
              <a:tr h="392461">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t>Covered ending</a:t>
                      </a:r>
                    </a:p>
                  </a:txBody>
                  <a:tcPr anchor="ctr">
                    <a:solidFill>
                      <a:schemeClr val="accent1">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Repeated phrases after error</a:t>
                      </a:r>
                    </a:p>
                  </a:txBody>
                  <a:tcPr anchor="ct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t>V – does not match</a:t>
                      </a:r>
                      <a:endParaRPr lang="en-US" sz="2000" dirty="0" smtClean="0"/>
                    </a:p>
                  </a:txBody>
                  <a:tcPr anchor="ctr">
                    <a:solidFill>
                      <a:srgbClr val="FF9966"/>
                    </a:solidFill>
                  </a:tcPr>
                </a:tc>
              </a:tr>
              <a:tr h="677398">
                <a:tc>
                  <a:txBody>
                    <a:bodyPr/>
                    <a:lstStyle/>
                    <a:p>
                      <a:pPr>
                        <a:buFont typeface="Arial" pitchFamily="34" charset="0"/>
                        <a:buNone/>
                      </a:pPr>
                      <a:r>
                        <a:rPr lang="en-US" sz="2000" baseline="0" dirty="0" smtClean="0"/>
                        <a:t>Found chunks</a:t>
                      </a:r>
                      <a:endParaRPr lang="en-US" sz="2000" dirty="0"/>
                    </a:p>
                  </a:txBody>
                  <a:tcPr anchor="ctr">
                    <a:solidFill>
                      <a:schemeClr val="accent1">
                        <a:lumMod val="9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Appealed for confirmation after error</a:t>
                      </a:r>
                    </a:p>
                  </a:txBody>
                  <a:tcPr anchor="ct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Used</a:t>
                      </a:r>
                      <a:r>
                        <a:rPr lang="en-US" sz="2000" baseline="0" dirty="0" smtClean="0"/>
                        <a:t> V to check MS</a:t>
                      </a:r>
                      <a:endParaRPr lang="en-US" sz="2000" dirty="0" smtClean="0"/>
                    </a:p>
                  </a:txBody>
                  <a:tcPr anchor="ctr">
                    <a:solidFill>
                      <a:srgbClr val="FF9966"/>
                    </a:solidFill>
                  </a:tcPr>
                </a:tc>
              </a:tr>
              <a:tr h="677398">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baseline="0" dirty="0" smtClean="0"/>
                        <a:t>Read on</a:t>
                      </a:r>
                      <a:endParaRPr lang="en-US" sz="2000" dirty="0" smtClean="0"/>
                    </a:p>
                    <a:p>
                      <a:pPr>
                        <a:buFont typeface="Arial" pitchFamily="34" charset="0"/>
                        <a:buNone/>
                      </a:pPr>
                      <a:endParaRPr lang="en-US" sz="2000" dirty="0"/>
                    </a:p>
                  </a:txBody>
                  <a:tcPr anchor="ctr">
                    <a:solidFill>
                      <a:schemeClr val="accent1">
                        <a:lumMod val="90000"/>
                      </a:schemeClr>
                    </a:solidFill>
                  </a:tcPr>
                </a:tc>
                <a:tc>
                  <a:txBody>
                    <a:bodyPr/>
                    <a:lstStyle/>
                    <a:p>
                      <a:pPr>
                        <a:buFont typeface="Arial" pitchFamily="34" charset="0"/>
                        <a:buNone/>
                      </a:pPr>
                      <a:endParaRPr lang="en-US" sz="2000" dirty="0"/>
                    </a:p>
                  </a:txBody>
                  <a:tcPr anchor="ctr">
                    <a:solidFill>
                      <a:srgbClr val="92D050"/>
                    </a:solidFill>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2000" dirty="0" smtClean="0"/>
                        <a:t>Used MS to</a:t>
                      </a:r>
                      <a:r>
                        <a:rPr lang="en-US" sz="2000" baseline="0" dirty="0" smtClean="0"/>
                        <a:t> check V</a:t>
                      </a:r>
                      <a:endParaRPr lang="en-US" sz="2000" dirty="0" smtClean="0"/>
                    </a:p>
                  </a:txBody>
                  <a:tcPr anchor="ctr">
                    <a:solidFill>
                      <a:srgbClr val="FF9966"/>
                    </a:solidFill>
                  </a:tcPr>
                </a:tc>
              </a:tr>
            </a:tbl>
          </a:graphicData>
        </a:graphic>
      </p:graphicFrame>
      <p:sp>
        <p:nvSpPr>
          <p:cNvPr id="4" name="Slide Number Placeholder 3"/>
          <p:cNvSpPr>
            <a:spLocks noGrp="1"/>
          </p:cNvSpPr>
          <p:nvPr>
            <p:ph type="sldNum" sz="quarter" idx="12"/>
          </p:nvPr>
        </p:nvSpPr>
        <p:spPr/>
        <p:txBody>
          <a:bodyPr/>
          <a:lstStyle/>
          <a:p>
            <a:fld id="{7DF4C63C-B442-4C0B-BC59-723A3C439C7E}"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Strategies to Use</a:t>
            </a:r>
            <a:endParaRPr lang="en-US" dirty="0"/>
          </a:p>
        </p:txBody>
      </p:sp>
      <p:graphicFrame>
        <p:nvGraphicFramePr>
          <p:cNvPr id="4" name="Content Placeholder 3"/>
          <p:cNvGraphicFramePr>
            <a:graphicFrameLocks noGrp="1"/>
          </p:cNvGraphicFramePr>
          <p:nvPr>
            <p:ph idx="1"/>
          </p:nvPr>
        </p:nvGraphicFramePr>
        <p:xfrm>
          <a:off x="0" y="1535694"/>
          <a:ext cx="9144000" cy="4327820"/>
        </p:xfrm>
        <a:graphic>
          <a:graphicData uri="http://schemas.openxmlformats.org/drawingml/2006/table">
            <a:tbl>
              <a:tblPr firstRow="1" bandRow="1">
                <a:tableStyleId>{00A15C55-8517-42AA-B614-E9B94910E393}</a:tableStyleId>
              </a:tblPr>
              <a:tblGrid>
                <a:gridCol w="2495892"/>
                <a:gridCol w="2576174"/>
                <a:gridCol w="4071934"/>
              </a:tblGrid>
              <a:tr h="601177">
                <a:tc>
                  <a:txBody>
                    <a:bodyPr/>
                    <a:lstStyle/>
                    <a:p>
                      <a:pPr algn="ctr"/>
                      <a:r>
                        <a:rPr lang="en-CA" sz="2000" dirty="0" smtClean="0"/>
                        <a:t>Analysis</a:t>
                      </a:r>
                      <a:endParaRPr lang="en-CA" sz="2000" dirty="0"/>
                    </a:p>
                  </a:txBody>
                  <a:tcPr anchor="ctr"/>
                </a:tc>
                <a:tc>
                  <a:txBody>
                    <a:bodyPr/>
                    <a:lstStyle/>
                    <a:p>
                      <a:pPr algn="ctr"/>
                      <a:r>
                        <a:rPr lang="en-CA" sz="2000" dirty="0" smtClean="0"/>
                        <a:t>Response</a:t>
                      </a:r>
                      <a:endParaRPr lang="en-CA" sz="2000" dirty="0"/>
                    </a:p>
                  </a:txBody>
                  <a:tcPr anchor="ctr"/>
                </a:tc>
                <a:tc>
                  <a:txBody>
                    <a:bodyPr/>
                    <a:lstStyle/>
                    <a:p>
                      <a:pPr algn="ctr"/>
                      <a:r>
                        <a:rPr lang="en-CA" sz="2000" dirty="0" smtClean="0"/>
                        <a:t>Instructional </a:t>
                      </a:r>
                      <a:r>
                        <a:rPr lang="en-CA" sz="2000" baseline="0" dirty="0" smtClean="0"/>
                        <a:t>Approaches</a:t>
                      </a:r>
                      <a:endParaRPr lang="en-CA" sz="2000" dirty="0"/>
                    </a:p>
                  </a:txBody>
                  <a:tcPr anchor="ctr"/>
                </a:tc>
              </a:tr>
              <a:tr h="858825">
                <a:tc>
                  <a:txBody>
                    <a:bodyPr/>
                    <a:lstStyle/>
                    <a:p>
                      <a:pPr algn="l"/>
                      <a:r>
                        <a:rPr lang="en-CA" sz="2000" dirty="0" smtClean="0"/>
                        <a:t>Uses 1-2 sources of information  </a:t>
                      </a:r>
                      <a:endParaRPr lang="en-CA" sz="2000" dirty="0"/>
                    </a:p>
                  </a:txBody>
                  <a:tcPr anchor="ctr"/>
                </a:tc>
                <a:tc>
                  <a:txBody>
                    <a:bodyPr/>
                    <a:lstStyle/>
                    <a:p>
                      <a:pPr algn="l"/>
                      <a:r>
                        <a:rPr lang="en-CA" sz="2000" dirty="0" smtClean="0"/>
                        <a:t>Direct teaching to the omitted source </a:t>
                      </a:r>
                      <a:endParaRPr lang="en-CA" sz="2000" dirty="0"/>
                    </a:p>
                  </a:txBody>
                  <a:tcPr anchor="ctr"/>
                </a:tc>
                <a:tc>
                  <a:txBody>
                    <a:bodyPr/>
                    <a:lstStyle/>
                    <a:p>
                      <a:pPr algn="l"/>
                      <a:r>
                        <a:rPr lang="en-CA" sz="2000" dirty="0" smtClean="0"/>
                        <a:t>Guided</a:t>
                      </a:r>
                      <a:r>
                        <a:rPr lang="en-CA" sz="2000" baseline="0" dirty="0" smtClean="0"/>
                        <a:t> Reading</a:t>
                      </a:r>
                    </a:p>
                    <a:p>
                      <a:pPr algn="l"/>
                      <a:r>
                        <a:rPr lang="en-CA" sz="2000" baseline="0" dirty="0" smtClean="0"/>
                        <a:t>Shared Reading</a:t>
                      </a:r>
                      <a:endParaRPr lang="en-CA" sz="2000" dirty="0"/>
                    </a:p>
                  </a:txBody>
                  <a:tcPr anchor="ctr"/>
                </a:tc>
              </a:tr>
              <a:tr h="1493046">
                <a:tc>
                  <a:txBody>
                    <a:bodyPr/>
                    <a:lstStyle/>
                    <a:p>
                      <a:pPr algn="l"/>
                      <a:r>
                        <a:rPr lang="en-CA" sz="2000" dirty="0" smtClean="0"/>
                        <a:t>Uses MS but</a:t>
                      </a:r>
                      <a:r>
                        <a:rPr lang="en-CA" sz="2000" baseline="0" dirty="0" smtClean="0"/>
                        <a:t> neglects V</a:t>
                      </a:r>
                      <a:endParaRPr lang="en-CA" sz="2000" dirty="0"/>
                    </a:p>
                  </a:txBody>
                  <a:tcPr anchor="ctr"/>
                </a:tc>
                <a:tc>
                  <a:txBody>
                    <a:bodyPr/>
                    <a:lstStyle/>
                    <a:p>
                      <a:pPr algn="l"/>
                      <a:r>
                        <a:rPr lang="en-CA" sz="2000" dirty="0" smtClean="0"/>
                        <a:t>Direct teaching to focus on visual</a:t>
                      </a:r>
                      <a:r>
                        <a:rPr lang="en-CA" sz="2000" baseline="0" dirty="0" smtClean="0"/>
                        <a:t> information</a:t>
                      </a:r>
                      <a:endParaRPr lang="en-CA" sz="2000" dirty="0"/>
                    </a:p>
                  </a:txBody>
                  <a:tcPr anchor="ctr"/>
                </a:tc>
                <a:tc>
                  <a:txBody>
                    <a:bodyPr/>
                    <a:lstStyle/>
                    <a:p>
                      <a:pPr algn="l"/>
                      <a:r>
                        <a:rPr lang="en-CA" sz="2000" dirty="0" smtClean="0"/>
                        <a:t>Effective</a:t>
                      </a:r>
                      <a:r>
                        <a:rPr lang="en-CA" sz="2000" baseline="0" dirty="0" smtClean="0"/>
                        <a:t> ways to solve words – chunking, initial sound, repeating and attempting new words</a:t>
                      </a:r>
                      <a:endParaRPr lang="en-CA" sz="2000" dirty="0"/>
                    </a:p>
                  </a:txBody>
                  <a:tcPr anchor="ctr"/>
                </a:tc>
              </a:tr>
              <a:tr h="1374772">
                <a:tc>
                  <a:txBody>
                    <a:bodyPr/>
                    <a:lstStyle/>
                    <a:p>
                      <a:pPr algn="l"/>
                      <a:r>
                        <a:rPr lang="en-CA" sz="2000" dirty="0" smtClean="0"/>
                        <a:t>Does not address punctuation and text</a:t>
                      </a:r>
                      <a:r>
                        <a:rPr lang="en-CA" sz="2000" baseline="0" dirty="0" smtClean="0"/>
                        <a:t> features</a:t>
                      </a:r>
                      <a:endParaRPr lang="en-CA" sz="2000" dirty="0"/>
                    </a:p>
                  </a:txBody>
                  <a:tcPr anchor="ctr"/>
                </a:tc>
                <a:tc>
                  <a:txBody>
                    <a:bodyPr/>
                    <a:lstStyle/>
                    <a:p>
                      <a:pPr algn="l"/>
                      <a:r>
                        <a:rPr lang="en-CA" sz="2000" dirty="0" smtClean="0"/>
                        <a:t>Model</a:t>
                      </a:r>
                    </a:p>
                    <a:p>
                      <a:pPr algn="l"/>
                      <a:r>
                        <a:rPr lang="en-CA" sz="2000" dirty="0" smtClean="0"/>
                        <a:t>Provide</a:t>
                      </a:r>
                      <a:r>
                        <a:rPr lang="en-CA" sz="2000" baseline="0" dirty="0" smtClean="0"/>
                        <a:t>  opportunities</a:t>
                      </a:r>
                      <a:endParaRPr lang="en-CA" sz="2000" dirty="0" smtClean="0"/>
                    </a:p>
                  </a:txBody>
                  <a:tcPr anchor="ctr"/>
                </a:tc>
                <a:tc>
                  <a:txBody>
                    <a:bodyPr/>
                    <a:lstStyle/>
                    <a:p>
                      <a:pPr algn="l"/>
                      <a:r>
                        <a:rPr lang="en-CA" sz="2000" dirty="0" smtClean="0"/>
                        <a:t>Model during Read</a:t>
                      </a:r>
                      <a:r>
                        <a:rPr lang="en-CA" sz="2000" baseline="0" dirty="0" smtClean="0"/>
                        <a:t> Aloud and writing sessions</a:t>
                      </a:r>
                    </a:p>
                    <a:p>
                      <a:pPr algn="l"/>
                      <a:r>
                        <a:rPr lang="en-CA" sz="2000" baseline="0" dirty="0" smtClean="0"/>
                        <a:t>Shared reading/writing activities</a:t>
                      </a:r>
                    </a:p>
                    <a:p>
                      <a:pPr algn="l"/>
                      <a:r>
                        <a:rPr lang="en-CA" sz="2000" baseline="0" dirty="0" smtClean="0"/>
                        <a:t>Emphasize punctuation</a:t>
                      </a:r>
                      <a:endParaRPr lang="en-CA" sz="2000" dirty="0"/>
                    </a:p>
                  </a:txBody>
                  <a:tcPr anchor="ctr"/>
                </a:tc>
              </a:tr>
            </a:tbl>
          </a:graphicData>
        </a:graphic>
      </p:graphicFrame>
      <p:sp>
        <p:nvSpPr>
          <p:cNvPr id="5" name="Slide Number Placeholder 4"/>
          <p:cNvSpPr>
            <a:spLocks noGrp="1"/>
          </p:cNvSpPr>
          <p:nvPr>
            <p:ph type="sldNum" sz="quarter" idx="12"/>
          </p:nvPr>
        </p:nvSpPr>
        <p:spPr/>
        <p:txBody>
          <a:bodyPr/>
          <a:lstStyle/>
          <a:p>
            <a:fld id="{7DF4C63C-B442-4C0B-BC59-723A3C439C7E}"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Strategies to Use</a:t>
            </a:r>
            <a:endParaRPr lang="en-US" dirty="0"/>
          </a:p>
        </p:txBody>
      </p:sp>
      <p:graphicFrame>
        <p:nvGraphicFramePr>
          <p:cNvPr id="4" name="Content Placeholder 3"/>
          <p:cNvGraphicFramePr>
            <a:graphicFrameLocks noGrp="1"/>
          </p:cNvGraphicFramePr>
          <p:nvPr>
            <p:ph idx="1"/>
          </p:nvPr>
        </p:nvGraphicFramePr>
        <p:xfrm>
          <a:off x="0" y="1571613"/>
          <a:ext cx="9144000" cy="4429154"/>
        </p:xfrm>
        <a:graphic>
          <a:graphicData uri="http://schemas.openxmlformats.org/drawingml/2006/table">
            <a:tbl>
              <a:tblPr firstRow="1" bandRow="1">
                <a:tableStyleId>{00A15C55-8517-42AA-B614-E9B94910E393}</a:tableStyleId>
              </a:tblPr>
              <a:tblGrid>
                <a:gridCol w="1643042"/>
                <a:gridCol w="2214578"/>
                <a:gridCol w="2286016"/>
                <a:gridCol w="3000364"/>
              </a:tblGrid>
              <a:tr h="744123">
                <a:tc>
                  <a:txBody>
                    <a:bodyPr/>
                    <a:lstStyle/>
                    <a:p>
                      <a:pPr algn="ctr"/>
                      <a:r>
                        <a:rPr lang="en-CA" sz="2000" dirty="0" smtClean="0"/>
                        <a:t>Analysis</a:t>
                      </a:r>
                      <a:endParaRPr lang="en-CA" sz="2000" dirty="0"/>
                    </a:p>
                  </a:txBody>
                  <a:tcPr anchor="ctr"/>
                </a:tc>
                <a:tc>
                  <a:txBody>
                    <a:bodyPr/>
                    <a:lstStyle/>
                    <a:p>
                      <a:pPr algn="ctr"/>
                      <a:r>
                        <a:rPr lang="en-CA" sz="2000" dirty="0" smtClean="0"/>
                        <a:t>Response</a:t>
                      </a:r>
                      <a:endParaRPr lang="en-CA" sz="2000" dirty="0"/>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sz="2000" dirty="0" smtClean="0"/>
                        <a:t>Instructional </a:t>
                      </a:r>
                      <a:r>
                        <a:rPr lang="en-CA" sz="2000" baseline="0" dirty="0" smtClean="0"/>
                        <a:t>Approaches</a:t>
                      </a:r>
                      <a:endParaRPr lang="en-CA" sz="2000" dirty="0" smtClean="0"/>
                    </a:p>
                  </a:txBody>
                  <a:tcPr anchor="ctr"/>
                </a:tc>
                <a:tc hMerge="1">
                  <a:txBody>
                    <a:bodyPr/>
                    <a:lstStyle/>
                    <a:p>
                      <a:endParaRPr lang="en-CA" sz="2000" dirty="0"/>
                    </a:p>
                  </a:txBody>
                  <a:tcPr anchor="ctr"/>
                </a:tc>
              </a:tr>
              <a:tr h="1226189">
                <a:tc>
                  <a:txBody>
                    <a:bodyPr/>
                    <a:lstStyle/>
                    <a:p>
                      <a:r>
                        <a:rPr lang="en-CA" sz="2000" dirty="0" smtClean="0"/>
                        <a:t>Substitutions</a:t>
                      </a:r>
                      <a:endParaRPr lang="en-CA" sz="2000" baseline="0" dirty="0" smtClean="0"/>
                    </a:p>
                    <a:p>
                      <a:r>
                        <a:rPr lang="en-CA" sz="2000" baseline="0" dirty="0" smtClean="0"/>
                        <a:t>Omissions</a:t>
                      </a:r>
                    </a:p>
                    <a:p>
                      <a:r>
                        <a:rPr lang="en-CA" sz="2000" baseline="0" dirty="0" smtClean="0"/>
                        <a:t>Insertions</a:t>
                      </a:r>
                      <a:endParaRPr lang="en-CA" sz="2000" dirty="0"/>
                    </a:p>
                  </a:txBody>
                  <a:tcPr anchor="ctr"/>
                </a:tc>
                <a:tc>
                  <a:txBody>
                    <a:bodyPr/>
                    <a:lstStyle/>
                    <a:p>
                      <a:r>
                        <a:rPr lang="en-CA" sz="2000" dirty="0" smtClean="0"/>
                        <a:t>Emphasize attention to visual information</a:t>
                      </a:r>
                      <a:endParaRPr lang="en-CA" sz="2000" dirty="0"/>
                    </a:p>
                  </a:txBody>
                  <a:tcPr anchor="ctr"/>
                </a:tc>
                <a:tc>
                  <a:txBody>
                    <a:bodyPr/>
                    <a:lstStyle/>
                    <a:p>
                      <a:r>
                        <a:rPr lang="en-CA" sz="2000" dirty="0" smtClean="0"/>
                        <a:t>Pictures </a:t>
                      </a:r>
                    </a:p>
                    <a:p>
                      <a:r>
                        <a:rPr lang="en-CA" sz="2000" dirty="0" smtClean="0"/>
                        <a:t>Text</a:t>
                      </a:r>
                      <a:r>
                        <a:rPr lang="en-CA" sz="2000" baseline="0" dirty="0" smtClean="0"/>
                        <a:t> formation</a:t>
                      </a:r>
                    </a:p>
                  </a:txBody>
                  <a:tcPr anchor="ctr"/>
                </a:tc>
                <a:tc>
                  <a:txBody>
                    <a:bodyPr/>
                    <a:lstStyle/>
                    <a:p>
                      <a:r>
                        <a:rPr lang="en-CA" sz="2000" dirty="0" smtClean="0"/>
                        <a:t>Provide comprehension strategies</a:t>
                      </a:r>
                    </a:p>
                    <a:p>
                      <a:r>
                        <a:rPr lang="en-CA" sz="2000" dirty="0" smtClean="0"/>
                        <a:t>“Does</a:t>
                      </a:r>
                      <a:r>
                        <a:rPr lang="en-CA" sz="2000" baseline="0" dirty="0" smtClean="0"/>
                        <a:t> that make sense?”</a:t>
                      </a:r>
                      <a:endParaRPr lang="en-CA" sz="2000" dirty="0"/>
                    </a:p>
                  </a:txBody>
                  <a:tcPr anchor="ctr"/>
                </a:tc>
              </a:tr>
              <a:tr h="1391187">
                <a:tc>
                  <a:txBody>
                    <a:bodyPr/>
                    <a:lstStyle/>
                    <a:p>
                      <a:r>
                        <a:rPr lang="en-CA" sz="2000" dirty="0" smtClean="0"/>
                        <a:t>Neglects</a:t>
                      </a:r>
                      <a:r>
                        <a:rPr lang="en-CA" sz="2000" baseline="0" dirty="0" smtClean="0"/>
                        <a:t> meaning (focus on V) </a:t>
                      </a:r>
                      <a:endParaRPr lang="en-CA" sz="2000" dirty="0"/>
                    </a:p>
                  </a:txBody>
                  <a:tcPr anchor="ctr"/>
                </a:tc>
                <a:tc>
                  <a:txBody>
                    <a:bodyPr/>
                    <a:lstStyle/>
                    <a:p>
                      <a:r>
                        <a:rPr lang="en-CA" sz="2000" dirty="0" smtClean="0"/>
                        <a:t>Direct teaching</a:t>
                      </a:r>
                    </a:p>
                    <a:p>
                      <a:r>
                        <a:rPr lang="en-CA" sz="2000" dirty="0" smtClean="0"/>
                        <a:t>Teach</a:t>
                      </a:r>
                      <a:r>
                        <a:rPr lang="en-CA" sz="2000" baseline="0" dirty="0" smtClean="0"/>
                        <a:t> pre-reading comprehension strategies</a:t>
                      </a:r>
                      <a:endParaRPr lang="en-CA" sz="2000" dirty="0"/>
                    </a:p>
                  </a:txBody>
                  <a:tcPr anchor="ctr"/>
                </a:tc>
                <a:tc>
                  <a:txBody>
                    <a:bodyPr/>
                    <a:lstStyle/>
                    <a:p>
                      <a:r>
                        <a:rPr lang="en-CA" sz="2000" dirty="0" smtClean="0"/>
                        <a:t>Reread</a:t>
                      </a:r>
                      <a:r>
                        <a:rPr lang="en-CA" sz="2000" baseline="0" dirty="0" smtClean="0"/>
                        <a:t> </a:t>
                      </a:r>
                    </a:p>
                    <a:p>
                      <a:r>
                        <a:rPr lang="en-CA" sz="2000" baseline="0" dirty="0" smtClean="0"/>
                        <a:t>Predict </a:t>
                      </a:r>
                    </a:p>
                    <a:p>
                      <a:r>
                        <a:rPr lang="en-CA" sz="2000" baseline="0" dirty="0" smtClean="0"/>
                        <a:t>Picture walk</a:t>
                      </a:r>
                    </a:p>
                    <a:p>
                      <a:r>
                        <a:rPr lang="en-CA" sz="2000" baseline="0" dirty="0" smtClean="0"/>
                        <a:t>Check</a:t>
                      </a:r>
                    </a:p>
                  </a:txBody>
                  <a:tcPr anchor="ctr"/>
                </a:tc>
                <a:tc>
                  <a:txBody>
                    <a:bodyPr/>
                    <a:lstStyle/>
                    <a:p>
                      <a:r>
                        <a:rPr lang="en-CA" sz="2000" dirty="0" smtClean="0"/>
                        <a:t>Questioning </a:t>
                      </a:r>
                    </a:p>
                    <a:p>
                      <a:r>
                        <a:rPr lang="en-CA" sz="2000" dirty="0" smtClean="0"/>
                        <a:t>Make</a:t>
                      </a:r>
                      <a:r>
                        <a:rPr lang="en-CA" sz="2000" baseline="0" dirty="0" smtClean="0"/>
                        <a:t> connections</a:t>
                      </a:r>
                      <a:endParaRPr lang="en-CA" sz="2000" dirty="0" smtClean="0"/>
                    </a:p>
                  </a:txBody>
                  <a:tcPr anchor="ctr"/>
                </a:tc>
              </a:tr>
              <a:tr h="1067655">
                <a:tc>
                  <a:txBody>
                    <a:bodyPr/>
                    <a:lstStyle/>
                    <a:p>
                      <a:r>
                        <a:rPr lang="en-CA" sz="2000" dirty="0" smtClean="0"/>
                        <a:t>Rarely self-corrects</a:t>
                      </a:r>
                      <a:endParaRPr lang="en-CA" sz="2000" dirty="0"/>
                    </a:p>
                  </a:txBody>
                  <a:tcPr anchor="ctr"/>
                </a:tc>
                <a:tc>
                  <a:txBody>
                    <a:bodyPr/>
                    <a:lstStyle/>
                    <a:p>
                      <a:r>
                        <a:rPr lang="en-CA" sz="2000" dirty="0" smtClean="0"/>
                        <a:t>Teach self-monitoring</a:t>
                      </a:r>
                      <a:endParaRPr lang="en-CA" sz="2000" dirty="0"/>
                    </a:p>
                  </a:txBody>
                  <a:tcPr anchor="ctr"/>
                </a:tc>
                <a:tc>
                  <a:txBody>
                    <a:bodyPr/>
                    <a:lstStyle/>
                    <a:p>
                      <a:r>
                        <a:rPr lang="en-CA" sz="2000" dirty="0" smtClean="0"/>
                        <a:t>Check MSV</a:t>
                      </a:r>
                    </a:p>
                    <a:p>
                      <a:r>
                        <a:rPr lang="en-CA" sz="2000" dirty="0" smtClean="0"/>
                        <a:t>Provide</a:t>
                      </a:r>
                      <a:r>
                        <a:rPr lang="en-CA" sz="2000" baseline="0" dirty="0" smtClean="0"/>
                        <a:t> checking strategies</a:t>
                      </a:r>
                      <a:endParaRPr lang="en-CA" sz="20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sz="2000" dirty="0" smtClean="0"/>
                        <a:t>Use Guided</a:t>
                      </a:r>
                      <a:r>
                        <a:rPr lang="en-CA" sz="2000" baseline="0" dirty="0" smtClean="0"/>
                        <a:t> Reading and  Shared reading sessions to model</a:t>
                      </a:r>
                      <a:endParaRPr lang="en-CA" sz="2000" dirty="0"/>
                    </a:p>
                  </a:txBody>
                  <a:tcPr anchor="ctr"/>
                </a:tc>
              </a:tr>
            </a:tbl>
          </a:graphicData>
        </a:graphic>
      </p:graphicFrame>
      <p:sp>
        <p:nvSpPr>
          <p:cNvPr id="5" name="Slide Number Placeholder 4"/>
          <p:cNvSpPr>
            <a:spLocks noGrp="1"/>
          </p:cNvSpPr>
          <p:nvPr>
            <p:ph type="sldNum" sz="quarter" idx="12"/>
          </p:nvPr>
        </p:nvSpPr>
        <p:spPr/>
        <p:txBody>
          <a:bodyPr/>
          <a:lstStyle/>
          <a:p>
            <a:fld id="{7DF4C63C-B442-4C0B-BC59-723A3C439C7E}"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Strategies to Use</a:t>
            </a:r>
            <a:endParaRPr lang="en-US" dirty="0"/>
          </a:p>
        </p:txBody>
      </p:sp>
      <p:graphicFrame>
        <p:nvGraphicFramePr>
          <p:cNvPr id="4" name="Content Placeholder 3"/>
          <p:cNvGraphicFramePr>
            <a:graphicFrameLocks noGrp="1"/>
          </p:cNvGraphicFramePr>
          <p:nvPr>
            <p:ph idx="1"/>
          </p:nvPr>
        </p:nvGraphicFramePr>
        <p:xfrm>
          <a:off x="0" y="1571612"/>
          <a:ext cx="9144000" cy="4059313"/>
        </p:xfrm>
        <a:graphic>
          <a:graphicData uri="http://schemas.openxmlformats.org/drawingml/2006/table">
            <a:tbl>
              <a:tblPr firstRow="1" bandRow="1">
                <a:tableStyleId>{00A15C55-8517-42AA-B614-E9B94910E393}</a:tableStyleId>
              </a:tblPr>
              <a:tblGrid>
                <a:gridCol w="2286000"/>
                <a:gridCol w="2286000"/>
                <a:gridCol w="2286000"/>
                <a:gridCol w="2286000"/>
              </a:tblGrid>
              <a:tr h="655597">
                <a:tc>
                  <a:txBody>
                    <a:bodyPr/>
                    <a:lstStyle/>
                    <a:p>
                      <a:pPr algn="ctr"/>
                      <a:r>
                        <a:rPr lang="en-CA" sz="2000" dirty="0" smtClean="0"/>
                        <a:t>Analysis</a:t>
                      </a:r>
                      <a:endParaRPr lang="en-CA" sz="2000" dirty="0"/>
                    </a:p>
                  </a:txBody>
                  <a:tcPr anchor="ctr"/>
                </a:tc>
                <a:tc>
                  <a:txBody>
                    <a:bodyPr/>
                    <a:lstStyle/>
                    <a:p>
                      <a:pPr algn="ctr"/>
                      <a:r>
                        <a:rPr lang="en-CA" sz="2000" dirty="0" smtClean="0"/>
                        <a:t>Response</a:t>
                      </a:r>
                      <a:endParaRPr lang="en-CA" sz="2000" dirty="0"/>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sz="2000" dirty="0" smtClean="0"/>
                        <a:t>Instructional </a:t>
                      </a:r>
                      <a:r>
                        <a:rPr lang="en-CA" sz="2000" baseline="0" dirty="0" smtClean="0"/>
                        <a:t>Approaches</a:t>
                      </a:r>
                      <a:endParaRPr lang="en-CA" sz="2000" dirty="0" smtClean="0"/>
                    </a:p>
                  </a:txBody>
                  <a:tcPr anchor="ctr"/>
                </a:tc>
                <a:tc hMerge="1">
                  <a:txBody>
                    <a:bodyPr/>
                    <a:lstStyle/>
                    <a:p>
                      <a:endParaRPr lang="en-CA" sz="2000" dirty="0"/>
                    </a:p>
                  </a:txBody>
                  <a:tcPr anchor="ctr"/>
                </a:tc>
              </a:tr>
              <a:tr h="1616541">
                <a:tc>
                  <a:txBody>
                    <a:bodyPr/>
                    <a:lstStyle/>
                    <a:p>
                      <a:r>
                        <a:rPr lang="en-CA" sz="2000" dirty="0" smtClean="0"/>
                        <a:t>Reads slowly</a:t>
                      </a:r>
                      <a:r>
                        <a:rPr lang="en-CA" sz="2000" baseline="0" dirty="0" smtClean="0"/>
                        <a:t> word for word</a:t>
                      </a:r>
                      <a:endParaRPr lang="en-CA" sz="2000" dirty="0"/>
                    </a:p>
                  </a:txBody>
                  <a:tcPr anchor="ctr"/>
                </a:tc>
                <a:tc>
                  <a:txBody>
                    <a:bodyPr/>
                    <a:lstStyle/>
                    <a:p>
                      <a:r>
                        <a:rPr lang="en-CA" sz="2000" dirty="0" smtClean="0"/>
                        <a:t>Read books – focus on fluency not</a:t>
                      </a:r>
                      <a:r>
                        <a:rPr lang="en-CA" sz="2000" baseline="0" dirty="0" smtClean="0"/>
                        <a:t> decoding</a:t>
                      </a:r>
                      <a:endParaRPr lang="en-CA" sz="2000" dirty="0"/>
                    </a:p>
                  </a:txBody>
                  <a:tcPr anchor="ctr"/>
                </a:tc>
                <a:tc>
                  <a:txBody>
                    <a:bodyPr/>
                    <a:lstStyle/>
                    <a:p>
                      <a:r>
                        <a:rPr lang="en-CA" sz="2000" dirty="0" smtClean="0"/>
                        <a:t>Model</a:t>
                      </a:r>
                    </a:p>
                    <a:p>
                      <a:r>
                        <a:rPr lang="en-CA" sz="2000" dirty="0" smtClean="0"/>
                        <a:t>Use choral reading</a:t>
                      </a:r>
                    </a:p>
                    <a:p>
                      <a:r>
                        <a:rPr lang="en-CA" sz="2000" dirty="0" smtClean="0"/>
                        <a:t>Books</a:t>
                      </a:r>
                      <a:r>
                        <a:rPr lang="en-CA" sz="2000" baseline="0" dirty="0" smtClean="0"/>
                        <a:t> on audiotape</a:t>
                      </a:r>
                      <a:endParaRPr lang="en-CA" sz="2000" dirty="0"/>
                    </a:p>
                  </a:txBody>
                  <a:tcPr anchor="ctr"/>
                </a:tc>
                <a:tc>
                  <a:txBody>
                    <a:bodyPr/>
                    <a:lstStyle/>
                    <a:p>
                      <a:r>
                        <a:rPr lang="en-CA" sz="2000" dirty="0" smtClean="0"/>
                        <a:t>Use patterned</a:t>
                      </a:r>
                      <a:r>
                        <a:rPr lang="en-CA" sz="2000" baseline="0" dirty="0" smtClean="0"/>
                        <a:t> text, songbooks, rhymes </a:t>
                      </a:r>
                    </a:p>
                    <a:p>
                      <a:r>
                        <a:rPr lang="en-CA" sz="2000" baseline="0" dirty="0" smtClean="0"/>
                        <a:t>High interest</a:t>
                      </a:r>
                      <a:endParaRPr lang="en-CA" sz="2000" dirty="0"/>
                    </a:p>
                  </a:txBody>
                  <a:tcPr anchor="ctr"/>
                </a:tc>
              </a:tr>
              <a:tr h="1131578">
                <a:tc>
                  <a:txBody>
                    <a:bodyPr/>
                    <a:lstStyle/>
                    <a:p>
                      <a:r>
                        <a:rPr lang="en-CA" sz="2000" dirty="0" smtClean="0"/>
                        <a:t>Struggles with high frequency words</a:t>
                      </a:r>
                    </a:p>
                  </a:txBody>
                  <a:tcPr anchor="ctr"/>
                </a:tc>
                <a:tc>
                  <a:txBody>
                    <a:bodyPr/>
                    <a:lstStyle/>
                    <a:p>
                      <a:r>
                        <a:rPr lang="en-CA" sz="2000" dirty="0" smtClean="0"/>
                        <a:t>Create word</a:t>
                      </a:r>
                      <a:r>
                        <a:rPr lang="en-CA" sz="2000" baseline="0" dirty="0" smtClean="0"/>
                        <a:t> banks, word wall </a:t>
                      </a:r>
                      <a:endParaRPr lang="en-CA" sz="2000" dirty="0"/>
                    </a:p>
                  </a:txBody>
                  <a:tcPr anchor="ctr"/>
                </a:tc>
                <a:tc>
                  <a:txBody>
                    <a:bodyPr/>
                    <a:lstStyle/>
                    <a:p>
                      <a:r>
                        <a:rPr lang="en-CA" sz="2000" dirty="0" smtClean="0"/>
                        <a:t>Emphasize</a:t>
                      </a:r>
                      <a:r>
                        <a:rPr lang="en-CA" sz="2000" baseline="0" dirty="0" smtClean="0"/>
                        <a:t> words in shared writing</a:t>
                      </a:r>
                      <a:endParaRPr lang="en-CA" sz="2000" dirty="0"/>
                    </a:p>
                  </a:txBody>
                  <a:tcPr anchor="ctr"/>
                </a:tc>
                <a:tc>
                  <a:txBody>
                    <a:bodyPr/>
                    <a:lstStyle/>
                    <a:p>
                      <a:endParaRPr lang="en-CA" sz="2000" dirty="0"/>
                    </a:p>
                  </a:txBody>
                  <a:tcPr anchor="ctr"/>
                </a:tc>
              </a:tr>
              <a:tr h="655597">
                <a:tc>
                  <a:txBody>
                    <a:bodyPr/>
                    <a:lstStyle/>
                    <a:p>
                      <a:r>
                        <a:rPr lang="en-CA" sz="2000" dirty="0" smtClean="0"/>
                        <a:t>Invents</a:t>
                      </a:r>
                      <a:r>
                        <a:rPr lang="en-CA" sz="2000" baseline="0" dirty="0" smtClean="0"/>
                        <a:t> text</a:t>
                      </a:r>
                      <a:endParaRPr lang="en-CA" sz="2000" dirty="0"/>
                    </a:p>
                  </a:txBody>
                  <a:tcPr anchor="ctr"/>
                </a:tc>
                <a:tc>
                  <a:txBody>
                    <a:bodyPr/>
                    <a:lstStyle/>
                    <a:p>
                      <a:r>
                        <a:rPr lang="en-CA" sz="2000" dirty="0" smtClean="0"/>
                        <a:t>Finger</a:t>
                      </a:r>
                      <a:r>
                        <a:rPr lang="en-CA" sz="2000" baseline="0" dirty="0" smtClean="0"/>
                        <a:t> pointing - </a:t>
                      </a:r>
                      <a:endParaRPr lang="en-CA" sz="2000" dirty="0"/>
                    </a:p>
                  </a:txBody>
                  <a:tcPr anchor="ctr"/>
                </a:tc>
                <a:tc>
                  <a:txBody>
                    <a:bodyPr/>
                    <a:lstStyle/>
                    <a:p>
                      <a:r>
                        <a:rPr lang="en-CA" sz="2000" dirty="0" smtClean="0"/>
                        <a:t>1:1 print concept</a:t>
                      </a:r>
                      <a:endParaRPr lang="en-CA" sz="2000" dirty="0"/>
                    </a:p>
                  </a:txBody>
                  <a:tcPr anchor="ctr"/>
                </a:tc>
                <a:tc>
                  <a:txBody>
                    <a:bodyPr/>
                    <a:lstStyle/>
                    <a:p>
                      <a:endParaRPr lang="en-CA" sz="2000" dirty="0"/>
                    </a:p>
                  </a:txBody>
                  <a:tcPr anchor="ctr"/>
                </a:tc>
              </a:tr>
            </a:tbl>
          </a:graphicData>
        </a:graphic>
      </p:graphicFrame>
      <p:sp>
        <p:nvSpPr>
          <p:cNvPr id="5" name="Slide Number Placeholder 4"/>
          <p:cNvSpPr>
            <a:spLocks noGrp="1"/>
          </p:cNvSpPr>
          <p:nvPr>
            <p:ph type="sldNum" sz="quarter" idx="12"/>
          </p:nvPr>
        </p:nvSpPr>
        <p:spPr/>
        <p:txBody>
          <a:bodyPr/>
          <a:lstStyle/>
          <a:p>
            <a:fld id="{7DF4C63C-B442-4C0B-BC59-723A3C439C7E}" type="slidenum">
              <a:rPr lang="en-US" smtClean="0"/>
              <a:pPr/>
              <a:t>45</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p:txBody>
          <a:bodyPr/>
          <a:lstStyle/>
          <a:p>
            <a:pPr fontAlgn="auto">
              <a:spcAft>
                <a:spcPts val="0"/>
              </a:spcAft>
              <a:buFont typeface="Arial" pitchFamily="34" charset="0"/>
              <a:buChar char="•"/>
              <a:defRPr/>
            </a:pPr>
            <a:r>
              <a:rPr lang="en-US" dirty="0" smtClean="0"/>
              <a:t>RR can identify approaches to reading that are not readily identifiable by other means of assessment</a:t>
            </a:r>
          </a:p>
          <a:p>
            <a:pPr fontAlgn="auto">
              <a:spcAft>
                <a:spcPts val="0"/>
              </a:spcAft>
              <a:buFont typeface="Arial" pitchFamily="34" charset="0"/>
              <a:buChar char="•"/>
              <a:defRPr/>
            </a:pPr>
            <a:r>
              <a:rPr lang="en-US" dirty="0" smtClean="0"/>
              <a:t>They can provide early intervention</a:t>
            </a:r>
          </a:p>
          <a:p>
            <a:pPr fontAlgn="auto">
              <a:spcAft>
                <a:spcPts val="0"/>
              </a:spcAft>
              <a:buFont typeface="Arial" pitchFamily="34" charset="0"/>
              <a:buChar char="•"/>
              <a:defRPr/>
            </a:pPr>
            <a:r>
              <a:rPr lang="en-US" dirty="0" smtClean="0"/>
              <a:t>They are quick and can be done within the classroom</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lstStyle/>
          <a:p>
            <a:pPr fontAlgn="auto">
              <a:spcAft>
                <a:spcPts val="0"/>
              </a:spcAft>
              <a:buFont typeface="Arial" pitchFamily="34" charset="0"/>
              <a:buChar char="•"/>
              <a:defRPr/>
            </a:pPr>
            <a:r>
              <a:rPr lang="en-US" dirty="0" smtClean="0"/>
              <a:t>RR can be subjective and rely too heavily on the accuracy of the administrator recording the notes</a:t>
            </a:r>
          </a:p>
          <a:p>
            <a:pPr fontAlgn="auto">
              <a:spcAft>
                <a:spcPts val="0"/>
              </a:spcAft>
              <a:buFont typeface="Arial" pitchFamily="34" charset="0"/>
              <a:buChar char="•"/>
              <a:defRPr/>
            </a:pPr>
            <a:r>
              <a:rPr lang="en-US" dirty="0" smtClean="0"/>
              <a:t>Can decrease the reliability of the assessment </a:t>
            </a:r>
          </a:p>
          <a:p>
            <a:pPr fontAlgn="auto">
              <a:spcAft>
                <a:spcPts val="0"/>
              </a:spcAft>
              <a:buFont typeface="Arial" pitchFamily="34" charset="0"/>
              <a:buChar char="•"/>
              <a:defRPr/>
            </a:pPr>
            <a:r>
              <a:rPr lang="en-US" dirty="0" smtClean="0"/>
              <a:t>Calculating the results can be time consuming</a:t>
            </a:r>
          </a:p>
          <a:p>
            <a:pPr fontAlgn="auto">
              <a:spcAft>
                <a:spcPts val="0"/>
              </a:spcAft>
              <a:buFont typeface="Arial" pitchFamily="34" charset="0"/>
              <a:buChar char="•"/>
              <a:defRPr/>
            </a:pPr>
            <a:r>
              <a:rPr lang="en-US" dirty="0" smtClean="0"/>
              <a:t> Take practice to administer</a:t>
            </a:r>
          </a:p>
          <a:p>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RR to inform your teaching</a:t>
            </a:r>
            <a:endParaRPr lang="en-US" dirty="0"/>
          </a:p>
        </p:txBody>
      </p:sp>
      <p:sp>
        <p:nvSpPr>
          <p:cNvPr id="3" name="Content Placeholder 2"/>
          <p:cNvSpPr>
            <a:spLocks noGrp="1"/>
          </p:cNvSpPr>
          <p:nvPr>
            <p:ph idx="1"/>
          </p:nvPr>
        </p:nvSpPr>
        <p:spPr/>
        <p:txBody>
          <a:bodyPr/>
          <a:lstStyle/>
          <a:p>
            <a:r>
              <a:rPr lang="en-US" dirty="0" smtClean="0"/>
              <a:t>Help select appropriate level texts</a:t>
            </a:r>
          </a:p>
          <a:p>
            <a:r>
              <a:rPr lang="en-US" dirty="0" smtClean="0"/>
              <a:t>Monitor student progress</a:t>
            </a:r>
          </a:p>
          <a:p>
            <a:r>
              <a:rPr lang="en-US" dirty="0" smtClean="0"/>
              <a:t>Plan for instruction</a:t>
            </a:r>
          </a:p>
          <a:p>
            <a:r>
              <a:rPr lang="en-US" dirty="0" smtClean="0"/>
              <a:t>Communicate information </a:t>
            </a: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of Running Records</a:t>
            </a:r>
            <a:endParaRPr lang="en-US" dirty="0"/>
          </a:p>
        </p:txBody>
      </p:sp>
      <p:sp>
        <p:nvSpPr>
          <p:cNvPr id="3" name="Content Placeholder 2"/>
          <p:cNvSpPr>
            <a:spLocks noGrp="1"/>
          </p:cNvSpPr>
          <p:nvPr>
            <p:ph idx="1"/>
          </p:nvPr>
        </p:nvSpPr>
        <p:spPr/>
        <p:txBody>
          <a:bodyPr/>
          <a:lstStyle/>
          <a:p>
            <a:r>
              <a:rPr lang="en-US" dirty="0" smtClean="0"/>
              <a:t>Determines the % Accuracy Rate</a:t>
            </a:r>
            <a:endParaRPr lang="en-US" dirty="0"/>
          </a:p>
          <a:p>
            <a:pPr lvl="1">
              <a:buNone/>
            </a:pPr>
            <a:r>
              <a:rPr lang="en-US" dirty="0" smtClean="0"/>
              <a:t>		</a:t>
            </a:r>
          </a:p>
          <a:p>
            <a:r>
              <a:rPr lang="en-US" dirty="0" smtClean="0"/>
              <a:t>Determines the Self Correction Ratio (SC)</a:t>
            </a:r>
          </a:p>
          <a:p>
            <a:pPr lvl="1">
              <a:buNone/>
            </a:pPr>
            <a:endParaRPr lang="en-US"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Accuracy Rate</a:t>
            </a:r>
            <a:endParaRPr lang="en-US" dirty="0"/>
          </a:p>
        </p:txBody>
      </p:sp>
      <p:sp>
        <p:nvSpPr>
          <p:cNvPr id="3" name="Content Placeholder 2"/>
          <p:cNvSpPr>
            <a:spLocks noGrp="1"/>
          </p:cNvSpPr>
          <p:nvPr>
            <p:ph idx="1"/>
          </p:nvPr>
        </p:nvSpPr>
        <p:spPr/>
        <p:txBody>
          <a:bodyPr/>
          <a:lstStyle/>
          <a:p>
            <a:pPr lvl="1">
              <a:buNone/>
            </a:pPr>
            <a:r>
              <a:rPr lang="en-US" dirty="0" smtClean="0"/>
              <a:t>	</a:t>
            </a:r>
            <a:r>
              <a:rPr lang="en-US" sz="3200" dirty="0" smtClean="0"/>
              <a:t>Independent level			 ≥ 95%</a:t>
            </a:r>
          </a:p>
          <a:p>
            <a:pPr lvl="1">
              <a:buNone/>
            </a:pPr>
            <a:r>
              <a:rPr lang="en-US" sz="3200" dirty="0" smtClean="0"/>
              <a:t>	Instructional level		90-94%</a:t>
            </a:r>
          </a:p>
          <a:p>
            <a:pPr lvl="1">
              <a:buNone/>
            </a:pPr>
            <a:r>
              <a:rPr lang="en-US" sz="3200" dirty="0" smtClean="0"/>
              <a:t>	Frustration level			&lt; 90%</a:t>
            </a:r>
            <a:endParaRPr lang="en-US" sz="3200" dirty="0"/>
          </a:p>
        </p:txBody>
      </p:sp>
      <p:sp>
        <p:nvSpPr>
          <p:cNvPr id="4" name="Slide Number Placeholder 3"/>
          <p:cNvSpPr>
            <a:spLocks noGrp="1"/>
          </p:cNvSpPr>
          <p:nvPr>
            <p:ph type="sldNum" sz="quarter" idx="12"/>
          </p:nvPr>
        </p:nvSpPr>
        <p:spPr/>
        <p:txBody>
          <a:bodyPr/>
          <a:lstStyle/>
          <a:p>
            <a:fld id="{7DF4C63C-B442-4C0B-BC59-723A3C439C7E}" type="slidenum">
              <a:rPr lang="en-US" smtClean="0"/>
              <a:pPr/>
              <a:t>9</a:t>
            </a:fld>
            <a:endParaRPr lang="en-US"/>
          </a:p>
        </p:txBody>
      </p:sp>
    </p:spTree>
  </p:cSld>
  <p:clrMapOvr>
    <a:masterClrMapping/>
  </p:clrMapOvr>
</p:sld>
</file>

<file path=ppt/theme/theme1.xml><?xml version="1.0" encoding="utf-8"?>
<a:theme xmlns:a="http://schemas.openxmlformats.org/drawingml/2006/main" name="Eye Bee Se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Eye Bee See</Template>
  <TotalTime>475</TotalTime>
  <Words>1379</Words>
  <Application>Microsoft PowerPoint</Application>
  <PresentationFormat>On-screen Show (4:3)</PresentationFormat>
  <Paragraphs>332</Paragraphs>
  <Slides>45</Slides>
  <Notes>1</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Eye Bee See</vt:lpstr>
      <vt:lpstr>Running Records</vt:lpstr>
      <vt:lpstr>What is a running record?</vt:lpstr>
      <vt:lpstr>Slide 3</vt:lpstr>
      <vt:lpstr>In a nutshell:</vt:lpstr>
      <vt:lpstr>Pros</vt:lpstr>
      <vt:lpstr>Cons</vt:lpstr>
      <vt:lpstr>Use RR to inform your teaching</vt:lpstr>
      <vt:lpstr>Results of Running Records</vt:lpstr>
      <vt:lpstr>% Accuracy Rate</vt:lpstr>
      <vt:lpstr>SC Ratio (MSV)</vt:lpstr>
      <vt:lpstr>Understanding SC Ratio</vt:lpstr>
      <vt:lpstr>Slide 12</vt:lpstr>
      <vt:lpstr>Taking a Running Record</vt:lpstr>
      <vt:lpstr>Shorthand Conventions</vt:lpstr>
      <vt:lpstr>Conventions: Accurate Reading</vt:lpstr>
      <vt:lpstr>Conventions: Substitution</vt:lpstr>
      <vt:lpstr>Conventions: Self Corrections (SC)</vt:lpstr>
      <vt:lpstr>Conventions: Repetition (R)</vt:lpstr>
      <vt:lpstr>Conventions: Omission</vt:lpstr>
      <vt:lpstr>Conventions: Insertion</vt:lpstr>
      <vt:lpstr>Conventions: Appeal (A)</vt:lpstr>
      <vt:lpstr>Conventions: Told (T)</vt:lpstr>
      <vt:lpstr>Conventions: Try That Again (TTA)</vt:lpstr>
      <vt:lpstr>Conventions: Sounding Out Words</vt:lpstr>
      <vt:lpstr>Conventions: Spelling the Word</vt:lpstr>
      <vt:lpstr>Recording Examples</vt:lpstr>
      <vt:lpstr>Slide 27</vt:lpstr>
      <vt:lpstr>Slide 28</vt:lpstr>
      <vt:lpstr>Slide 29</vt:lpstr>
      <vt:lpstr>Scoring a Running Record</vt:lpstr>
      <vt:lpstr>Calculating % Accuracy</vt:lpstr>
      <vt:lpstr>Example: % Accuracy</vt:lpstr>
      <vt:lpstr>Calculating Self Correction Ratio</vt:lpstr>
      <vt:lpstr>Example: SC Ratio</vt:lpstr>
      <vt:lpstr>Interpreting the Running Record</vt:lpstr>
      <vt:lpstr>Error Analysis: M – S – V </vt:lpstr>
      <vt:lpstr>Self Correction Analysis: M – S – V </vt:lpstr>
      <vt:lpstr>Meaning</vt:lpstr>
      <vt:lpstr>Structure</vt:lpstr>
      <vt:lpstr>Visual</vt:lpstr>
      <vt:lpstr>Recording Sheet</vt:lpstr>
      <vt:lpstr>Reading Strategies</vt:lpstr>
      <vt:lpstr>Teaching Strategies to Use</vt:lpstr>
      <vt:lpstr>Teaching Strategies to Use</vt:lpstr>
      <vt:lpstr>Teaching Strategies to Use</vt:lpstr>
    </vt:vector>
  </TitlesOfParts>
  <Company>Medaille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Running Records</dc:title>
  <dc:creator>Tigger</dc:creator>
  <cp:lastModifiedBy>Tigger</cp:lastModifiedBy>
  <cp:revision>31</cp:revision>
  <dcterms:created xsi:type="dcterms:W3CDTF">2008-11-23T15:19:32Z</dcterms:created>
  <dcterms:modified xsi:type="dcterms:W3CDTF">2008-12-04T16:18:28Z</dcterms:modified>
</cp:coreProperties>
</file>